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1" r:id="rId3"/>
    <p:sldId id="284" r:id="rId4"/>
    <p:sldId id="363" r:id="rId5"/>
    <p:sldId id="364" r:id="rId6"/>
    <p:sldId id="289" r:id="rId7"/>
    <p:sldId id="368" r:id="rId8"/>
    <p:sldId id="380" r:id="rId9"/>
    <p:sldId id="389" r:id="rId10"/>
    <p:sldId id="369" r:id="rId11"/>
    <p:sldId id="370" r:id="rId12"/>
    <p:sldId id="272" r:id="rId13"/>
    <p:sldId id="366" r:id="rId14"/>
    <p:sldId id="372" r:id="rId15"/>
    <p:sldId id="381" r:id="rId16"/>
    <p:sldId id="382" r:id="rId17"/>
    <p:sldId id="373" r:id="rId18"/>
    <p:sldId id="365" r:id="rId19"/>
    <p:sldId id="388" r:id="rId20"/>
    <p:sldId id="386" r:id="rId21"/>
    <p:sldId id="387" r:id="rId22"/>
    <p:sldId id="385" r:id="rId23"/>
    <p:sldId id="371" r:id="rId24"/>
    <p:sldId id="376" r:id="rId25"/>
    <p:sldId id="377" r:id="rId26"/>
    <p:sldId id="378" r:id="rId27"/>
    <p:sldId id="482" r:id="rId28"/>
    <p:sldId id="395" r:id="rId29"/>
    <p:sldId id="397" r:id="rId30"/>
    <p:sldId id="481" r:id="rId31"/>
    <p:sldId id="474" r:id="rId32"/>
    <p:sldId id="476" r:id="rId33"/>
    <p:sldId id="379" r:id="rId34"/>
    <p:sldId id="401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46" autoAdjust="0"/>
    <p:restoredTop sz="96405" autoAdjust="0"/>
  </p:normalViewPr>
  <p:slideViewPr>
    <p:cSldViewPr snapToGrid="0" snapToObjects="1">
      <p:cViewPr varScale="1">
        <p:scale>
          <a:sx n="127" d="100"/>
          <a:sy n="127" d="100"/>
        </p:scale>
        <p:origin x="154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707D0-E335-2D4F-8613-6534A8DB83F0}" type="datetimeFigureOut">
              <a:t>1/11/26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209B6-D614-C54E-8F18-17DC541A61A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19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209B6-D614-C54E-8F18-17DC541A61AB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17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Let’s begin with a question. What is really special about human intelligence?  What makes us distinctive from that of other highly intelligent species, such as monkeys and birds?</a:t>
            </a:r>
          </a:p>
          <a:p>
            <a:r>
              <a:rPr lang="en-US" baseline="0"/>
              <a:t>Well, there are lots of anwers to this question, but in this talk I’d like to focus on one of them.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2CED7-B9CB-4343-8677-F2F81A86ADA6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33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Let’s begin with a question. What is really special about human intelligence?  What makes us distinctive from that of other highly intelligent species, such as monkeys and birds?</a:t>
            </a:r>
          </a:p>
          <a:p>
            <a:r>
              <a:rPr lang="en-US" baseline="0"/>
              <a:t>Well, there are lots of anwers to this question, but in this talk I’d like to focus on one of them.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2CED7-B9CB-4343-8677-F2F81A86ADA6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75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209B6-D614-C54E-8F18-17DC541A61AB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98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209B6-D614-C54E-8F18-17DC541A61AB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90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209B6-D614-C54E-8F18-17DC541A61AB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209B6-D614-C54E-8F18-17DC541A61AB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27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209B6-D614-C54E-8F18-17DC541A61AB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29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209B6-D614-C54E-8F18-17DC541A61AB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8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Let’s begin with a question. What is really special about human intelligence?  What makes us distinctive from that of other highly intelligent species, such as monkeys and birds?</a:t>
            </a:r>
          </a:p>
          <a:p>
            <a:r>
              <a:rPr lang="en-US" baseline="0"/>
              <a:t>Well, there are lots of anwers to this question, but in this talk I’d like to focus on one of them.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2CED7-B9CB-4343-8677-F2F81A86ADA6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93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Let’s begin with a question. What is really special about human intelligence?  What makes us distinctive from that of other highly intelligent species, such as monkeys and birds?</a:t>
            </a:r>
          </a:p>
          <a:p>
            <a:r>
              <a:rPr lang="en-US" baseline="0"/>
              <a:t>Well, there are lots of anwers to this question, but in this talk I’d like to focus on one of them.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2CED7-B9CB-4343-8677-F2F81A86ADA6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97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E39D5-A47E-7A4D-B399-C5BE059003B7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29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209B6-D614-C54E-8F18-17DC541A61AB}" type="slidenum"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71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209B6-D614-C54E-8F18-17DC541A61AB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12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209B6-D614-C54E-8F18-17DC541A61AB}" type="slidenum"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04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209B6-D614-C54E-8F18-17DC541A61AB}" type="slidenum"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3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209B6-D614-C54E-8F18-17DC541A61AB}" type="slidenum"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032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209B6-D614-C54E-8F18-17DC541A61AB}" type="slidenum"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09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209B6-D614-C54E-8F18-17DC541A61AB}" type="slidenum"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56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</a:t>
            </a:r>
            <a:r>
              <a:rPr lang="en-US" baseline="0"/>
              <a:t> that it’s not that the network lacks the capacity to learn both tasks.</a:t>
            </a:r>
          </a:p>
          <a:p>
            <a:r>
              <a:rPr lang="en-US" baseline="0"/>
              <a:t>It’s easy to find a network paramaterisation that meets the objectives of both tasks A and B. </a:t>
            </a:r>
          </a:p>
          <a:p>
            <a:r>
              <a:rPr lang="en-US" baseline="0"/>
              <a:t> It can be found by training the network on an interleaved fashion, in which tasks A and B are mixed together.</a:t>
            </a:r>
          </a:p>
          <a:p>
            <a:r>
              <a:rPr lang="en-US" baseline="0"/>
              <a:t>However, life isn’t like that for humans. We usually perform tasks in an autocorrelated fashion. For example, I might play the violin in the morning and the piano in the afternoon, but rarely switch rapidly between them during a concert.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24639-3F12-B443-A1A5-B198490FF203}" type="slidenum"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27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209B6-D614-C54E-8F18-17DC541A61AB}" type="slidenum"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65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209B6-D614-C54E-8F18-17DC541A61AB}" type="slidenum"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94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209B6-D614-C54E-8F18-17DC541A61AB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21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Traditional</a:t>
            </a:r>
            <a:r>
              <a:rPr lang="en-US" baseline="0"/>
              <a:t> systems in AI, on which Deep Blue is based, engaged in mean-end reasoning via a search process.  For example, although there are a large possible number of board states, for each state, there are only a relatively limited number of legal moves. So it was possible to look ahead through a tree of possible future states, and pick the best one.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</a:t>
            </a:r>
            <a:r>
              <a:rPr lang="en-US" baseline="0"/>
              <a:t> this sounds great! Problem Solved.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F541C-3CC1-7849-BEF8-470CEE9FED2D}" type="slidenum"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852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Traditional</a:t>
            </a:r>
            <a:r>
              <a:rPr lang="en-US" baseline="0"/>
              <a:t> systems in AI, on which Deep Blue is based, engaged in mean-end reasoning via a search process.  For example, although there are a large possible number of board states, for each state, there are only a relatively limited number of legal moves. So it was possible to look ahead through a tree of possible future states, and pick the best one.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</a:t>
            </a:r>
            <a:r>
              <a:rPr lang="en-US" baseline="0"/>
              <a:t> this sounds great! Problem Solved.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F541C-3CC1-7849-BEF8-470CEE9FED2D}" type="slidenum"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94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Traditional</a:t>
            </a:r>
            <a:r>
              <a:rPr lang="en-US" baseline="0"/>
              <a:t> systems in AI, on which Deep Blue is based, engaged in mean-end reasoning via a search process.  For example, although there are a large possible number of board states, for each state, there are only a relatively limited number of legal moves. So it was possible to look ahead through a tree of possible future states, and pick the best one.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</a:t>
            </a:r>
            <a:r>
              <a:rPr lang="en-US" baseline="0"/>
              <a:t> this sounds great! Problem Solved.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F541C-3CC1-7849-BEF8-470CEE9FED2D}" type="slidenum"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36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209B6-D614-C54E-8F18-17DC541A61AB}" type="slidenum"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830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Let’s begin with a question. What is really special about human intelligence?  What makes us distinctive from that of other highly intelligent species, such as monkeys and birds?</a:t>
            </a:r>
          </a:p>
          <a:p>
            <a:r>
              <a:rPr lang="en-US" baseline="0"/>
              <a:t>Well, there are lots of anwers to this question, but in this talk I’d like to focus on one of them.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2CED7-B9CB-4343-8677-F2F81A86ADA6}" type="slidenum"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94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Let’s begin with a question. What is really special about human intelligence?  What makes us distinctive from that of other highly intelligent species, such as monkeys and birds?</a:t>
            </a:r>
          </a:p>
          <a:p>
            <a:r>
              <a:rPr lang="en-US" baseline="0"/>
              <a:t>Well, there are lots of anwers to this question, but in this talk I’d like to focus on one of them.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2CED7-B9CB-4343-8677-F2F81A86ADA6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35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Let’s begin with a question. What is really special about human intelligence?  What makes us distinctive from that of other highly intelligent species, such as monkeys and birds?</a:t>
            </a:r>
          </a:p>
          <a:p>
            <a:r>
              <a:rPr lang="en-US" baseline="0"/>
              <a:t>Well, there are lots of anwers to this question, but in this talk I’d like to focus on one of them.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2CED7-B9CB-4343-8677-F2F81A86ADA6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84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Let’s begin with a question. What is really special about human intelligence?  What makes us distinctive from that of other highly intelligent species, such as monkeys and birds?</a:t>
            </a:r>
          </a:p>
          <a:p>
            <a:r>
              <a:rPr lang="en-US" baseline="0"/>
              <a:t>Well, there are lots of anwers to this question, but in this talk I’d like to focus on one of them.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2CED7-B9CB-4343-8677-F2F81A86ADA6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06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Let’s begin with a question. What is really special about human intelligence?  What makes us distinctive from that of other highly intelligent species, such as monkeys and birds?</a:t>
            </a:r>
          </a:p>
          <a:p>
            <a:r>
              <a:rPr lang="en-US" baseline="0"/>
              <a:t>Well, there are lots of anwers to this question, but in this talk I’d like to focus on one of them.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2CED7-B9CB-4343-8677-F2F81A86ADA6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3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Let’s begin with a question. What is really special about human intelligence?  What makes us distinctive from that of other highly intelligent species, such as monkeys and birds?</a:t>
            </a:r>
          </a:p>
          <a:p>
            <a:r>
              <a:rPr lang="en-US" baseline="0"/>
              <a:t>Well, there are lots of anwers to this question, but in this talk I’d like to focus on one of them.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2CED7-B9CB-4343-8677-F2F81A86ADA6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54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Let’s begin with a question. What is really special about human intelligence?  What makes us distinctive from that of other highly intelligent species, such as monkeys and birds?</a:t>
            </a:r>
          </a:p>
          <a:p>
            <a:r>
              <a:rPr lang="en-US" baseline="0"/>
              <a:t>Well, there are lots of anwers to this question, but in this talk I’d like to focus on one of them.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2CED7-B9CB-4343-8677-F2F81A86ADA6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19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D467-7A5A-1440-9620-9FA8F48A9B55}" type="datetimeFigureOut"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3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D467-7A5A-1440-9620-9FA8F48A9B55}" type="datetimeFigureOut"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83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D467-7A5A-1440-9620-9FA8F48A9B55}" type="datetimeFigureOut"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12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D467-7A5A-1440-9620-9FA8F48A9B55}" type="datetimeFigureOut"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4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D467-7A5A-1440-9620-9FA8F48A9B55}" type="datetimeFigureOut"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0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D467-7A5A-1440-9620-9FA8F48A9B55}" type="datetimeFigureOut">
              <a:t>1/11/26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D467-7A5A-1440-9620-9FA8F48A9B55}" type="datetimeFigureOut">
              <a:t>1/11/26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10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D467-7A5A-1440-9620-9FA8F48A9B55}" type="datetimeFigureOut">
              <a:t>1/11/26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7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D467-7A5A-1440-9620-9FA8F48A9B55}" type="datetimeFigureOut">
              <a:t>1/11/26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94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D467-7A5A-1440-9620-9FA8F48A9B55}" type="datetimeFigureOut">
              <a:t>1/11/26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D467-7A5A-1440-9620-9FA8F48A9B55}" type="datetimeFigureOut">
              <a:t>1/11/26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53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8D467-7A5A-1440-9620-9FA8F48A9B55}" type="datetimeFigureOut"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4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1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10" Type="http://schemas.openxmlformats.org/officeDocument/2006/relationships/image" Target="../media/image38.png"/><Relationship Id="rId4" Type="http://schemas.openxmlformats.org/officeDocument/2006/relationships/image" Target="../media/image28.jpe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3" Type="http://schemas.openxmlformats.org/officeDocument/2006/relationships/image" Target="../media/image1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40.png"/><Relationship Id="rId5" Type="http://schemas.openxmlformats.org/officeDocument/2006/relationships/image" Target="../media/image55.png"/><Relationship Id="rId10" Type="http://schemas.openxmlformats.org/officeDocument/2006/relationships/image" Target="../media/image330.png"/><Relationship Id="rId4" Type="http://schemas.openxmlformats.org/officeDocument/2006/relationships/image" Target="../media/image42.png"/><Relationship Id="rId1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microsoft.com/office/2007/relationships/media" Target="../media/media3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50.png"/><Relationship Id="rId5" Type="http://schemas.microsoft.com/office/2007/relationships/media" Target="../media/media4.mp4"/><Relationship Id="rId10" Type="http://schemas.openxmlformats.org/officeDocument/2006/relationships/image" Target="../media/image45.png"/><Relationship Id="rId4" Type="http://schemas.openxmlformats.org/officeDocument/2006/relationships/video" Target="../media/media3.mp4"/><Relationship Id="rId9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1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microsoft.com/office/2007/relationships/hdphoto" Target="../media/hdphoto1.wdp"/><Relationship Id="rId10" Type="http://schemas.openxmlformats.org/officeDocument/2006/relationships/image" Target="../media/image28.png"/><Relationship Id="rId4" Type="http://schemas.openxmlformats.org/officeDocument/2006/relationships/image" Target="../media/image62.png"/><Relationship Id="rId9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654" y="1895727"/>
            <a:ext cx="7772400" cy="1470025"/>
          </a:xfrm>
        </p:spPr>
        <p:txBody>
          <a:bodyPr>
            <a:noAutofit/>
          </a:bodyPr>
          <a:lstStyle/>
          <a:p>
            <a:r>
              <a:rPr lang="en-US" dirty="0"/>
              <a:t>How to build a brain from scratch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6917" y="3665308"/>
            <a:ext cx="7238454" cy="1752600"/>
          </a:xfrm>
        </p:spPr>
        <p:txBody>
          <a:bodyPr/>
          <a:lstStyle/>
          <a:p>
            <a:r>
              <a:rPr lang="en-US" dirty="0"/>
              <a:t>Lecture 1:</a:t>
            </a:r>
          </a:p>
          <a:p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80907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Action value coding neurons in striatum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C8A2B-9563-7B45-86A6-6669A4502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74" y="1160859"/>
            <a:ext cx="5005953" cy="2408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8749F2-83E1-434B-86CC-D08A258F3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74" y="4044913"/>
            <a:ext cx="5383380" cy="21083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2688FA-E000-504E-81A1-9C643DD4C62C}"/>
              </a:ext>
            </a:extLst>
          </p:cNvPr>
          <p:cNvSpPr/>
          <p:nvPr/>
        </p:nvSpPr>
        <p:spPr>
          <a:xfrm>
            <a:off x="6433065" y="6396335"/>
            <a:ext cx="27109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Samejima</a:t>
            </a:r>
            <a:r>
              <a:rPr lang="en-US" sz="2400" dirty="0"/>
              <a:t> et al 2005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884F10-3E68-124E-9E4F-2081D81A044C}"/>
                  </a:ext>
                </a:extLst>
              </p:cNvPr>
              <p:cNvSpPr txBox="1"/>
              <p:nvPr/>
            </p:nvSpPr>
            <p:spPr>
              <a:xfrm>
                <a:off x="340963" y="6123734"/>
                <a:ext cx="4431085" cy="473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example neuron coding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𝑅𝑖𝑔h𝑡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884F10-3E68-124E-9E4F-2081D81A0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63" y="6123734"/>
                <a:ext cx="4431085" cy="473591"/>
              </a:xfrm>
              <a:prstGeom prst="rect">
                <a:avLst/>
              </a:prstGeom>
              <a:blipFill>
                <a:blip r:embed="rId6"/>
                <a:stretch>
                  <a:fillRect l="-2000" t="-263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8E03AF9-BE89-AC4D-BC7F-7AA9C7485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750" y="3719758"/>
            <a:ext cx="4455691" cy="5422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04BB35-7F37-A64C-8427-59CBD0E4C9CF}"/>
              </a:ext>
            </a:extLst>
          </p:cNvPr>
          <p:cNvSpPr txBox="1"/>
          <p:nvPr/>
        </p:nvSpPr>
        <p:spPr>
          <a:xfrm>
            <a:off x="5859546" y="4083884"/>
            <a:ext cx="30442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Cells in the striatum code for action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E7B63-3960-9040-A6BF-321FED1B2085}"/>
              </a:ext>
            </a:extLst>
          </p:cNvPr>
          <p:cNvSpPr txBox="1"/>
          <p:nvPr/>
        </p:nvSpPr>
        <p:spPr>
          <a:xfrm>
            <a:off x="5572829" y="1527846"/>
            <a:ext cx="35711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Monkeys made voluntary saccades to spatial locations to obtain rewards with varying probability</a:t>
            </a:r>
          </a:p>
        </p:txBody>
      </p:sp>
    </p:spTree>
    <p:extLst>
      <p:ext uri="{BB962C8B-B14F-4D97-AF65-F5344CB8AC3E}">
        <p14:creationId xmlns:p14="http://schemas.microsoft.com/office/powerpoint/2010/main" val="713026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Action value coding neurons in striatum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688FA-E000-504E-81A1-9C643DD4C62C}"/>
              </a:ext>
            </a:extLst>
          </p:cNvPr>
          <p:cNvSpPr/>
          <p:nvPr/>
        </p:nvSpPr>
        <p:spPr>
          <a:xfrm>
            <a:off x="6888846" y="6396335"/>
            <a:ext cx="2081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Reynolds, 2001</a:t>
            </a:r>
          </a:p>
        </p:txBody>
      </p:sp>
      <p:pic>
        <p:nvPicPr>
          <p:cNvPr id="12" name="Picture 11" descr="Screen shot 2012-10-08 at 17.32.07.png">
            <a:extLst>
              <a:ext uri="{FF2B5EF4-FFF2-40B4-BE49-F238E27FC236}">
                <a16:creationId xmlns:a16="http://schemas.microsoft.com/office/drawing/2014/main" id="{71628CA4-48EC-E142-80BA-84FFBA8D3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01" y="2726442"/>
            <a:ext cx="4066361" cy="366989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D85E90-D01B-0C4B-B710-9E78B82CF750}"/>
              </a:ext>
            </a:extLst>
          </p:cNvPr>
          <p:cNvCxnSpPr/>
          <p:nvPr/>
        </p:nvCxnSpPr>
        <p:spPr>
          <a:xfrm>
            <a:off x="1673817" y="2060015"/>
            <a:ext cx="0" cy="666427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8BDA45-1274-C64D-BD53-6DE03894D5C9}"/>
              </a:ext>
            </a:extLst>
          </p:cNvPr>
          <p:cNvSpPr txBox="1"/>
          <p:nvPr/>
        </p:nvSpPr>
        <p:spPr>
          <a:xfrm>
            <a:off x="790570" y="1229018"/>
            <a:ext cx="1893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from sensory 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system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206F3D-C632-F148-887E-54EFB065D953}"/>
              </a:ext>
            </a:extLst>
          </p:cNvPr>
          <p:cNvCxnSpPr>
            <a:cxnSpLocks/>
          </p:cNvCxnSpPr>
          <p:nvPr/>
        </p:nvCxnSpPr>
        <p:spPr>
          <a:xfrm flipV="1">
            <a:off x="3500034" y="2040674"/>
            <a:ext cx="0" cy="6250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59D81AA-D6C3-5941-A0A1-E467CF39C1E6}"/>
              </a:ext>
            </a:extLst>
          </p:cNvPr>
          <p:cNvSpPr txBox="1"/>
          <p:nvPr/>
        </p:nvSpPr>
        <p:spPr>
          <a:xfrm>
            <a:off x="2507185" y="1193205"/>
            <a:ext cx="1956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to motor system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20D910-22ED-8E41-B211-9C64F18DDE23}"/>
              </a:ext>
            </a:extLst>
          </p:cNvPr>
          <p:cNvCxnSpPr>
            <a:cxnSpLocks/>
          </p:cNvCxnSpPr>
          <p:nvPr/>
        </p:nvCxnSpPr>
        <p:spPr>
          <a:xfrm flipH="1" flipV="1">
            <a:off x="4707109" y="5623300"/>
            <a:ext cx="537275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9A1DC2E-9685-1A4A-AB83-C8FCE4DA5C5D}"/>
              </a:ext>
            </a:extLst>
          </p:cNvPr>
          <p:cNvSpPr txBox="1"/>
          <p:nvPr/>
        </p:nvSpPr>
        <p:spPr>
          <a:xfrm>
            <a:off x="5244384" y="5257529"/>
            <a:ext cx="1956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from reward system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C599A9-533F-3C43-B617-F84322099D19}"/>
              </a:ext>
            </a:extLst>
          </p:cNvPr>
          <p:cNvSpPr txBox="1"/>
          <p:nvPr/>
        </p:nvSpPr>
        <p:spPr>
          <a:xfrm>
            <a:off x="4975746" y="1310836"/>
            <a:ext cx="41682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Sensorimotor learning proceeds by Hebbian plasticity in the striatum</a:t>
            </a:r>
          </a:p>
          <a:p>
            <a:endParaRPr lang="en-US" sz="2800" dirty="0"/>
          </a:p>
          <a:p>
            <a:r>
              <a:rPr lang="en-US" sz="2800" b="1" dirty="0"/>
              <a:t>Dopamine acts as a gate</a:t>
            </a:r>
            <a:r>
              <a:rPr lang="en-US" sz="2800" dirty="0"/>
              <a:t>, so that associations are only enhanced in the presence of reward</a:t>
            </a:r>
          </a:p>
        </p:txBody>
      </p:sp>
    </p:spTree>
    <p:extLst>
      <p:ext uri="{BB962C8B-B14F-4D97-AF65-F5344CB8AC3E}">
        <p14:creationId xmlns:p14="http://schemas.microsoft.com/office/powerpoint/2010/main" val="1149018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>
                <a:latin typeface="Calibri" charset="0"/>
              </a:rPr>
              <a:t>Reinforcement learning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017" y="1388061"/>
            <a:ext cx="4381500" cy="310200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8000" y="4825612"/>
            <a:ext cx="799676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framework of reinforcement learning describes how a system learns to select </a:t>
            </a:r>
            <a:r>
              <a:rPr lang="en-US" sz="3200" dirty="0">
                <a:solidFill>
                  <a:srgbClr val="00B200"/>
                </a:solidFill>
              </a:rPr>
              <a:t>actions </a:t>
            </a:r>
            <a:r>
              <a:rPr lang="en-US" sz="3200" dirty="0"/>
              <a:t>on the basis of </a:t>
            </a:r>
            <a:r>
              <a:rPr lang="en-US" sz="3200" dirty="0">
                <a:solidFill>
                  <a:srgbClr val="0000FF"/>
                </a:solidFill>
              </a:rPr>
              <a:t>observations</a:t>
            </a:r>
            <a:r>
              <a:rPr lang="en-US" sz="3200" dirty="0">
                <a:solidFill>
                  <a:srgbClr val="3366FF"/>
                </a:solidFill>
              </a:rPr>
              <a:t> </a:t>
            </a:r>
            <a:r>
              <a:rPr lang="en-US" sz="3200" dirty="0"/>
              <a:t>and </a:t>
            </a:r>
            <a:r>
              <a:rPr lang="en-US" sz="3200" dirty="0">
                <a:solidFill>
                  <a:srgbClr val="FF0000"/>
                </a:solidFill>
              </a:rPr>
              <a:t>rewards</a:t>
            </a:r>
          </a:p>
          <a:p>
            <a:endParaRPr lang="en-US" sz="800" dirty="0"/>
          </a:p>
        </p:txBody>
      </p:sp>
      <p:sp>
        <p:nvSpPr>
          <p:cNvPr id="9" name="Rectangle 8"/>
          <p:cNvSpPr/>
          <p:nvPr/>
        </p:nvSpPr>
        <p:spPr>
          <a:xfrm>
            <a:off x="6848439" y="6488668"/>
            <a:ext cx="2218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Sutton &amp; Barto, 1998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23357" y="1829815"/>
            <a:ext cx="2168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Rewards are assumed to be “emitted” by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3107158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Markov decision process (MDP)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48439" y="6488668"/>
            <a:ext cx="2218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Sutton &amp; Barto, 1998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A8DB3-9FAB-1542-AE47-910F3D079C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20" t="5691" r="6098" b="6460"/>
          <a:stretch/>
        </p:blipFill>
        <p:spPr>
          <a:xfrm>
            <a:off x="374326" y="1345269"/>
            <a:ext cx="2941020" cy="23638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B2B416-808B-0844-8EA2-F01D45503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517" y="2957637"/>
            <a:ext cx="301976" cy="236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0674A2-0EA4-DE47-827B-72CB48AB3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17" y="2527215"/>
            <a:ext cx="304087" cy="244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757A0B-8E1A-4648-BC90-2870FC8E80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43" t="1724" b="7758"/>
          <a:stretch/>
        </p:blipFill>
        <p:spPr>
          <a:xfrm>
            <a:off x="3580517" y="2093598"/>
            <a:ext cx="301975" cy="2439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A6BB35-B8DA-F945-B9FC-53E4151E57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17" y="1684796"/>
            <a:ext cx="295640" cy="2196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6DA208-BEFD-9E4D-9C1E-DE1F8CCD4FD7}"/>
              </a:ext>
            </a:extLst>
          </p:cNvPr>
          <p:cNvSpPr txBox="1"/>
          <p:nvPr/>
        </p:nvSpPr>
        <p:spPr>
          <a:xfrm>
            <a:off x="3884604" y="1609939"/>
            <a:ext cx="73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Agent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D623C1-82AB-6C4C-AB58-02D903E4C32E}"/>
              </a:ext>
            </a:extLst>
          </p:cNvPr>
          <p:cNvSpPr txBox="1"/>
          <p:nvPr/>
        </p:nvSpPr>
        <p:spPr>
          <a:xfrm>
            <a:off x="3932319" y="202708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Fruit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0FB162-B355-3640-92C0-F2908DBC074F}"/>
              </a:ext>
            </a:extLst>
          </p:cNvPr>
          <p:cNvSpPr txBox="1"/>
          <p:nvPr/>
        </p:nvSpPr>
        <p:spPr>
          <a:xfrm>
            <a:off x="3911826" y="2465028"/>
            <a:ext cx="78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Empty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4DAF56-BF4D-D840-B835-1E8DF6CED070}"/>
              </a:ext>
            </a:extLst>
          </p:cNvPr>
          <p:cNvSpPr txBox="1"/>
          <p:nvPr/>
        </p:nvSpPr>
        <p:spPr>
          <a:xfrm>
            <a:off x="3951216" y="2875983"/>
            <a:ext cx="630763" cy="37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3888BC-F1C2-3542-BEA2-B526808FA66C}"/>
              </a:ext>
            </a:extLst>
          </p:cNvPr>
          <p:cNvSpPr txBox="1"/>
          <p:nvPr/>
        </p:nvSpPr>
        <p:spPr>
          <a:xfrm>
            <a:off x="4939239" y="1574425"/>
            <a:ext cx="423223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the agent (green) learn to reach the yellow?</a:t>
            </a:r>
            <a:endParaRPr lang="en-US" sz="3200" dirty="0">
              <a:solidFill>
                <a:srgbClr val="FF0000"/>
              </a:solidFill>
            </a:endParaRPr>
          </a:p>
          <a:p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741713-12C8-ED4C-B865-E1E1ED36AC2E}"/>
                  </a:ext>
                </a:extLst>
              </p:cNvPr>
              <p:cNvSpPr txBox="1"/>
              <p:nvPr/>
            </p:nvSpPr>
            <p:spPr>
              <a:xfrm>
                <a:off x="202205" y="4044131"/>
                <a:ext cx="881616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An MDP is defined by states </a:t>
                </a:r>
                <a:r>
                  <a:rPr lang="en-US" sz="3200" b="1" dirty="0"/>
                  <a:t>S</a:t>
                </a:r>
                <a:r>
                  <a:rPr lang="en-US" sz="3200" dirty="0"/>
                  <a:t>, actions </a:t>
                </a:r>
                <a:r>
                  <a:rPr lang="en-US" sz="3200" b="1" dirty="0"/>
                  <a:t>A</a:t>
                </a:r>
                <a:r>
                  <a:rPr lang="en-US" sz="3200" dirty="0"/>
                  <a:t>, a state transition function </a:t>
                </a:r>
                <a:r>
                  <a:rPr lang="en-US" sz="3200" b="1" dirty="0"/>
                  <a:t>P</a:t>
                </a:r>
                <a:r>
                  <a:rPr lang="en-US" sz="3200" dirty="0"/>
                  <a:t>, and rewards </a:t>
                </a:r>
                <a:r>
                  <a:rPr lang="en-US" sz="3200" b="1" dirty="0"/>
                  <a:t>R</a:t>
                </a:r>
              </a:p>
              <a:p>
                <a:endParaRPr lang="en-US" sz="800" b="1" dirty="0"/>
              </a:p>
              <a:p>
                <a:r>
                  <a:rPr lang="en-US" sz="3200" dirty="0">
                    <a:solidFill>
                      <a:schemeClr val="accent1"/>
                    </a:solidFill>
                  </a:rPr>
                  <a:t>Markov property: </a:t>
                </a:r>
                <a:r>
                  <a:rPr lang="en-US" sz="3200" dirty="0">
                    <a:solidFill>
                      <a:schemeClr val="bg1">
                        <a:lumMod val="50000"/>
                      </a:schemeClr>
                    </a:solidFill>
                  </a:rPr>
                  <a:t>future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3200" dirty="0">
                    <a:solidFill>
                      <a:schemeClr val="bg1">
                        <a:lumMod val="50000"/>
                      </a:schemeClr>
                    </a:solidFill>
                  </a:rPr>
                  <a:t>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bg1">
                        <a:lumMod val="50000"/>
                      </a:schemeClr>
                    </a:solidFill>
                  </a:rPr>
                  <a:t> and rewards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bg1">
                        <a:lumMod val="50000"/>
                      </a:schemeClr>
                    </a:solidFill>
                  </a:rPr>
                  <a:t> depend only on current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bg1">
                        <a:lumMod val="50000"/>
                      </a:schemeClr>
                    </a:solidFill>
                  </a:rPr>
                  <a:t> and actions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741713-12C8-ED4C-B865-E1E1ED36A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05" y="4044131"/>
                <a:ext cx="8816168" cy="2308324"/>
              </a:xfrm>
              <a:prstGeom prst="rect">
                <a:avLst/>
              </a:prstGeom>
              <a:blipFill>
                <a:blip r:embed="rId9"/>
                <a:stretch>
                  <a:fillRect l="-1727" t="-2732" b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673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Bellman equation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48439" y="6488668"/>
            <a:ext cx="2218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Sutton &amp; Barto, 1998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3888BC-F1C2-3542-BEA2-B526808FA66C}"/>
              </a:ext>
            </a:extLst>
          </p:cNvPr>
          <p:cNvSpPr txBox="1"/>
          <p:nvPr/>
        </p:nvSpPr>
        <p:spPr>
          <a:xfrm>
            <a:off x="307984" y="1355823"/>
            <a:ext cx="8528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is the best policy in an MDP?</a:t>
            </a:r>
            <a:endParaRPr lang="en-US" sz="3200" dirty="0">
              <a:solidFill>
                <a:srgbClr val="FF0000"/>
              </a:solidFill>
            </a:endParaRPr>
          </a:p>
          <a:p>
            <a:endParaRPr 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741713-12C8-ED4C-B865-E1E1ED36AC2E}"/>
              </a:ext>
            </a:extLst>
          </p:cNvPr>
          <p:cNvSpPr txBox="1"/>
          <p:nvPr/>
        </p:nvSpPr>
        <p:spPr>
          <a:xfrm>
            <a:off x="250697" y="3405976"/>
            <a:ext cx="8816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Optimal solution is given by the Bellman Equation:</a:t>
            </a:r>
          </a:p>
        </p:txBody>
      </p:sp>
      <p:sp>
        <p:nvSpPr>
          <p:cNvPr id="24" name="Bent Arrow 23">
            <a:extLst>
              <a:ext uri="{FF2B5EF4-FFF2-40B4-BE49-F238E27FC236}">
                <a16:creationId xmlns:a16="http://schemas.microsoft.com/office/drawing/2014/main" id="{D5B9F128-2A7F-2344-9A3F-7D8305D7C155}"/>
              </a:ext>
            </a:extLst>
          </p:cNvPr>
          <p:cNvSpPr/>
          <p:nvPr/>
        </p:nvSpPr>
        <p:spPr>
          <a:xfrm rot="16200000">
            <a:off x="560720" y="5102919"/>
            <a:ext cx="709181" cy="642938"/>
          </a:xfrm>
          <a:prstGeom prst="bentArrow">
            <a:avLst>
              <a:gd name="adj1" fmla="val 25000"/>
              <a:gd name="adj2" fmla="val 46111"/>
              <a:gd name="adj3" fmla="val 47222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Bent Arrow 25">
            <a:extLst>
              <a:ext uri="{FF2B5EF4-FFF2-40B4-BE49-F238E27FC236}">
                <a16:creationId xmlns:a16="http://schemas.microsoft.com/office/drawing/2014/main" id="{F1D7483B-740D-484A-9367-395B7C400DAF}"/>
              </a:ext>
            </a:extLst>
          </p:cNvPr>
          <p:cNvSpPr/>
          <p:nvPr/>
        </p:nvSpPr>
        <p:spPr>
          <a:xfrm rot="16200000" flipV="1">
            <a:off x="5101905" y="5016350"/>
            <a:ext cx="769721" cy="756059"/>
          </a:xfrm>
          <a:prstGeom prst="bentArrow">
            <a:avLst>
              <a:gd name="adj1" fmla="val 21552"/>
              <a:gd name="adj2" fmla="val 35785"/>
              <a:gd name="adj3" fmla="val 47222"/>
              <a:gd name="adj4" fmla="val 37395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461155-D00A-AB48-A8E6-CF7F3976BD84}"/>
              </a:ext>
            </a:extLst>
          </p:cNvPr>
          <p:cNvSpPr/>
          <p:nvPr/>
        </p:nvSpPr>
        <p:spPr>
          <a:xfrm>
            <a:off x="1236780" y="5620812"/>
            <a:ext cx="3962654" cy="1581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CFE55A-25D3-7845-AD1E-97FD19B24927}"/>
              </a:ext>
            </a:extLst>
          </p:cNvPr>
          <p:cNvSpPr/>
          <p:nvPr/>
        </p:nvSpPr>
        <p:spPr>
          <a:xfrm>
            <a:off x="5230312" y="5013686"/>
            <a:ext cx="870855" cy="4148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8774C9-702D-1B44-A36F-3020A9C1402E}"/>
              </a:ext>
            </a:extLst>
          </p:cNvPr>
          <p:cNvSpPr/>
          <p:nvPr/>
        </p:nvSpPr>
        <p:spPr>
          <a:xfrm rot="5400000">
            <a:off x="5396912" y="5183407"/>
            <a:ext cx="386916" cy="1597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A59D18-E8B4-4D40-A2AD-A137DB9A064D}"/>
              </a:ext>
            </a:extLst>
          </p:cNvPr>
          <p:cNvSpPr txBox="1"/>
          <p:nvPr/>
        </p:nvSpPr>
        <p:spPr>
          <a:xfrm>
            <a:off x="1751158" y="5816115"/>
            <a:ext cx="320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recursively (expensive)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9D0452-2C24-FE4E-A6C2-A1BFB9F6FB4C}"/>
                  </a:ext>
                </a:extLst>
              </p:cNvPr>
              <p:cNvSpPr/>
              <p:nvPr/>
            </p:nvSpPr>
            <p:spPr>
              <a:xfrm>
                <a:off x="416470" y="4317667"/>
                <a:ext cx="59942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3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GB" sz="3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3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32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GB" sz="3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⁡{</m:t>
                    </m:r>
                    <m:sSub>
                      <m:sSubPr>
                        <m:ctrlPr>
                          <a:rPr lang="en-GB" sz="3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3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2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l-GR" sz="3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3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GB" sz="3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3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chemeClr val="bg1">
                        <a:lumMod val="50000"/>
                      </a:schemeClr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9D0452-2C24-FE4E-A6C2-A1BFB9F6FB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70" y="4317667"/>
                <a:ext cx="5994259" cy="584775"/>
              </a:xfrm>
              <a:prstGeom prst="rect">
                <a:avLst/>
              </a:prstGeom>
              <a:blipFill>
                <a:blip r:embed="rId4"/>
                <a:stretch>
                  <a:fillRect l="-634" t="-12766" r="-2114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C4DCBB6-3034-B54F-A2F5-2C70EF06FFAB}"/>
              </a:ext>
            </a:extLst>
          </p:cNvPr>
          <p:cNvSpPr/>
          <p:nvPr/>
        </p:nvSpPr>
        <p:spPr>
          <a:xfrm>
            <a:off x="6609927" y="4420483"/>
            <a:ext cx="24614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dirty="0"/>
              <a:t>discount function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that determines how much you prefer rewards now vs. later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CE450B-DB37-1B45-B05A-1E2205BBE447}"/>
              </a:ext>
            </a:extLst>
          </p:cNvPr>
          <p:cNvSpPr txBox="1"/>
          <p:nvPr/>
        </p:nvSpPr>
        <p:spPr>
          <a:xfrm>
            <a:off x="1411203" y="5046155"/>
            <a:ext cx="1313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reward just coming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C33909-E629-3843-B08F-8EFE3EEE6AF4}"/>
              </a:ext>
            </a:extLst>
          </p:cNvPr>
          <p:cNvCxnSpPr>
            <a:cxnSpLocks/>
          </p:cNvCxnSpPr>
          <p:nvPr/>
        </p:nvCxnSpPr>
        <p:spPr>
          <a:xfrm flipV="1">
            <a:off x="2724269" y="4902441"/>
            <a:ext cx="415296" cy="31867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22AA29D-DDDB-EC48-9BEB-49B77F1A0A56}"/>
              </a:ext>
            </a:extLst>
          </p:cNvPr>
          <p:cNvSpPr txBox="1"/>
          <p:nvPr/>
        </p:nvSpPr>
        <p:spPr>
          <a:xfrm>
            <a:off x="3619929" y="5148939"/>
            <a:ext cx="1528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value of next state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BD9B3A-AA7E-BD43-87CE-BA24DCBF9EAF}"/>
              </a:ext>
            </a:extLst>
          </p:cNvPr>
          <p:cNvCxnSpPr>
            <a:cxnSpLocks/>
          </p:cNvCxnSpPr>
          <p:nvPr/>
        </p:nvCxnSpPr>
        <p:spPr>
          <a:xfrm flipV="1">
            <a:off x="4619288" y="4780239"/>
            <a:ext cx="402734" cy="405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D96F94-58DA-BA4C-BB76-86C2CEDD8A63}"/>
              </a:ext>
            </a:extLst>
          </p:cNvPr>
          <p:cNvCxnSpPr>
            <a:cxnSpLocks/>
          </p:cNvCxnSpPr>
          <p:nvPr/>
        </p:nvCxnSpPr>
        <p:spPr>
          <a:xfrm>
            <a:off x="3901564" y="4306384"/>
            <a:ext cx="353767" cy="16811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F3961DB-9DA1-0A4A-B5AE-795006D4F8D9}"/>
              </a:ext>
            </a:extLst>
          </p:cNvPr>
          <p:cNvSpPr txBox="1"/>
          <p:nvPr/>
        </p:nvSpPr>
        <p:spPr>
          <a:xfrm>
            <a:off x="2526438" y="4095898"/>
            <a:ext cx="1459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discount function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70C015-2583-344F-B2C2-D76DDAB1891B}"/>
              </a:ext>
            </a:extLst>
          </p:cNvPr>
          <p:cNvSpPr txBox="1"/>
          <p:nvPr/>
        </p:nvSpPr>
        <p:spPr>
          <a:xfrm>
            <a:off x="349766" y="2028444"/>
            <a:ext cx="7607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sz="2400" dirty="0"/>
              <a:t>policy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is a definition of the action you should take in each state to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maximise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reward</a:t>
            </a:r>
          </a:p>
        </p:txBody>
      </p:sp>
    </p:spTree>
    <p:extLst>
      <p:ext uri="{BB962C8B-B14F-4D97-AF65-F5344CB8AC3E}">
        <p14:creationId xmlns:p14="http://schemas.microsoft.com/office/powerpoint/2010/main" val="554500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B3660ECB-FEDE-B44C-AC07-216CC7F53AB8}"/>
              </a:ext>
            </a:extLst>
          </p:cNvPr>
          <p:cNvSpPr/>
          <p:nvPr/>
        </p:nvSpPr>
        <p:spPr>
          <a:xfrm>
            <a:off x="2718293" y="4794301"/>
            <a:ext cx="6103487" cy="4074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54F1AFBD-145A-7D49-8B75-102F67F56738}"/>
              </a:ext>
            </a:extLst>
          </p:cNvPr>
          <p:cNvSpPr/>
          <p:nvPr/>
        </p:nvSpPr>
        <p:spPr>
          <a:xfrm>
            <a:off x="1522483" y="4794301"/>
            <a:ext cx="992077" cy="4074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EF66851-992A-5D4D-BF4A-3EFD3B874DD6}"/>
              </a:ext>
            </a:extLst>
          </p:cNvPr>
          <p:cNvSpPr/>
          <p:nvPr/>
        </p:nvSpPr>
        <p:spPr>
          <a:xfrm>
            <a:off x="3896139" y="1470991"/>
            <a:ext cx="1431236" cy="19348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Bellman equation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48439" y="6488668"/>
            <a:ext cx="2218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Sutton &amp; Barto, 1998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BE7A1A-035C-C64A-85F6-A7959B060D49}"/>
              </a:ext>
            </a:extLst>
          </p:cNvPr>
          <p:cNvSpPr/>
          <p:nvPr/>
        </p:nvSpPr>
        <p:spPr>
          <a:xfrm>
            <a:off x="357809" y="1457739"/>
            <a:ext cx="1431236" cy="19348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E882FC4-0B72-D843-ADEC-C5CBD58B67F4}"/>
              </a:ext>
            </a:extLst>
          </p:cNvPr>
          <p:cNvSpPr/>
          <p:nvPr/>
        </p:nvSpPr>
        <p:spPr>
          <a:xfrm>
            <a:off x="2126974" y="1457739"/>
            <a:ext cx="1431236" cy="19348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ADC8A8-CEA0-0948-82C5-13697A4580E1}"/>
              </a:ext>
            </a:extLst>
          </p:cNvPr>
          <p:cNvSpPr txBox="1"/>
          <p:nvPr/>
        </p:nvSpPr>
        <p:spPr>
          <a:xfrm>
            <a:off x="594514" y="1457739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Monday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D64C96-7CC4-F645-ACC5-3463523DE88C}"/>
              </a:ext>
            </a:extLst>
          </p:cNvPr>
          <p:cNvSpPr txBox="1"/>
          <p:nvPr/>
        </p:nvSpPr>
        <p:spPr>
          <a:xfrm>
            <a:off x="2433557" y="1470991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Tuesday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DFAC06-1B11-C24D-A2DC-0A32D1A47F86}"/>
              </a:ext>
            </a:extLst>
          </p:cNvPr>
          <p:cNvSpPr txBox="1"/>
          <p:nvPr/>
        </p:nvSpPr>
        <p:spPr>
          <a:xfrm>
            <a:off x="3979395" y="1470991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Wednesday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B05FBD-93E6-1746-A8DA-B99FB001F4AB}"/>
              </a:ext>
            </a:extLst>
          </p:cNvPr>
          <p:cNvSpPr/>
          <p:nvPr/>
        </p:nvSpPr>
        <p:spPr>
          <a:xfrm>
            <a:off x="7434469" y="1470991"/>
            <a:ext cx="1431236" cy="19348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54B4B99-B2B4-B84E-B645-AE72A5E5023E}"/>
              </a:ext>
            </a:extLst>
          </p:cNvPr>
          <p:cNvSpPr/>
          <p:nvPr/>
        </p:nvSpPr>
        <p:spPr>
          <a:xfrm>
            <a:off x="5665304" y="1457739"/>
            <a:ext cx="1431236" cy="19348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9753C1-6C2E-B04D-BD25-841B49A4A285}"/>
              </a:ext>
            </a:extLst>
          </p:cNvPr>
          <p:cNvSpPr txBox="1"/>
          <p:nvPr/>
        </p:nvSpPr>
        <p:spPr>
          <a:xfrm>
            <a:off x="7813406" y="1470991"/>
            <a:ext cx="7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Friday</a:t>
            </a:r>
          </a:p>
        </p:txBody>
      </p:sp>
      <p:pic>
        <p:nvPicPr>
          <p:cNvPr id="30724" name="Picture 4" descr="Image result for sushi image">
            <a:extLst>
              <a:ext uri="{FF2B5EF4-FFF2-40B4-BE49-F238E27FC236}">
                <a16:creationId xmlns:a16="http://schemas.microsoft.com/office/drawing/2014/main" id="{5DF963EC-F56A-E345-AB7C-D9CDDB7E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624" y="2041355"/>
            <a:ext cx="1188074" cy="7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 descr="Related image">
            <a:extLst>
              <a:ext uri="{FF2B5EF4-FFF2-40B4-BE49-F238E27FC236}">
                <a16:creationId xmlns:a16="http://schemas.microsoft.com/office/drawing/2014/main" id="{102C3C9C-C757-CE4A-ABC8-872F02091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5" r="8411"/>
          <a:stretch/>
        </p:blipFill>
        <p:spPr bwMode="auto">
          <a:xfrm>
            <a:off x="4076915" y="2032123"/>
            <a:ext cx="1069683" cy="78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0" name="Picture 10" descr="Image result for pizza image">
            <a:extLst>
              <a:ext uri="{FF2B5EF4-FFF2-40B4-BE49-F238E27FC236}">
                <a16:creationId xmlns:a16="http://schemas.microsoft.com/office/drawing/2014/main" id="{77B1D1F1-6263-CB42-B0FE-168C90CB1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35" y="2078662"/>
            <a:ext cx="1113183" cy="74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2" name="Picture 12" descr="Image result for fish and chips">
            <a:extLst>
              <a:ext uri="{FF2B5EF4-FFF2-40B4-BE49-F238E27FC236}">
                <a16:creationId xmlns:a16="http://schemas.microsoft.com/office/drawing/2014/main" id="{E8671101-A0FB-1045-8D97-37B379D17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31" y="1996747"/>
            <a:ext cx="1166191" cy="7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4" name="Picture 14" descr="Image result for salad">
            <a:extLst>
              <a:ext uri="{FF2B5EF4-FFF2-40B4-BE49-F238E27FC236}">
                <a16:creationId xmlns:a16="http://schemas.microsoft.com/office/drawing/2014/main" id="{3787A1B9-8E4A-A64E-8C0F-103CD99E3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95" y="2061387"/>
            <a:ext cx="1140268" cy="75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BBC12E-E9BF-364B-9042-72568963B85C}"/>
              </a:ext>
            </a:extLst>
          </p:cNvPr>
          <p:cNvSpPr txBox="1"/>
          <p:nvPr/>
        </p:nvSpPr>
        <p:spPr>
          <a:xfrm>
            <a:off x="542006" y="2760361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pizza = 0.7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0DA4DF-4DFF-874D-A2E0-D916EE85CFF3}"/>
              </a:ext>
            </a:extLst>
          </p:cNvPr>
          <p:cNvSpPr txBox="1"/>
          <p:nvPr/>
        </p:nvSpPr>
        <p:spPr>
          <a:xfrm>
            <a:off x="2317048" y="275836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salad = 0.3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DEACB4-C4DF-AF40-B655-03930CADBB9F}"/>
              </a:ext>
            </a:extLst>
          </p:cNvPr>
          <p:cNvSpPr txBox="1"/>
          <p:nvPr/>
        </p:nvSpPr>
        <p:spPr>
          <a:xfrm>
            <a:off x="3942556" y="2758368"/>
            <a:ext cx="14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chicken = 0.6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5F2201-35F5-6A47-9314-112ACC7FB2FE}"/>
              </a:ext>
            </a:extLst>
          </p:cNvPr>
          <p:cNvSpPr txBox="1"/>
          <p:nvPr/>
        </p:nvSpPr>
        <p:spPr>
          <a:xfrm>
            <a:off x="7663634" y="2777691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 = 0.9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8B07B8-BAEA-C14C-AAE9-FCC557DFEDE1}"/>
              </a:ext>
            </a:extLst>
          </p:cNvPr>
          <p:cNvSpPr txBox="1"/>
          <p:nvPr/>
        </p:nvSpPr>
        <p:spPr>
          <a:xfrm>
            <a:off x="5850196" y="2772107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sushi = 0.5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32EB24-24D2-8C43-B5A8-9D1FC0353BEA}"/>
              </a:ext>
            </a:extLst>
          </p:cNvPr>
          <p:cNvSpPr txBox="1"/>
          <p:nvPr/>
        </p:nvSpPr>
        <p:spPr>
          <a:xfrm>
            <a:off x="516835" y="3548899"/>
            <a:ext cx="8721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 is Monday. What is the value of the menu this week?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C1E057B-EE72-6C43-BDC8-E4741C9EF944}"/>
                  </a:ext>
                </a:extLst>
              </p:cNvPr>
              <p:cNvSpPr/>
              <p:nvPr/>
            </p:nvSpPr>
            <p:spPr>
              <a:xfrm>
                <a:off x="312605" y="4833555"/>
                <a:ext cx="86021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𝑚𝑜𝑛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𝑝𝑖𝑧𝑧𝑎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𝑠𝑎𝑙𝑎𝑑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)+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𝑐h𝑖𝑐𝑘𝑒𝑛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𝑠𝑢𝑠h𝑖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𝑓𝑖𝑠h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C1E057B-EE72-6C43-BDC8-E4741C9EF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05" y="4833555"/>
                <a:ext cx="8602110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0B0DB63C-6A61-C54A-B3D6-A7A136127C6E}"/>
              </a:ext>
            </a:extLst>
          </p:cNvPr>
          <p:cNvSpPr txBox="1"/>
          <p:nvPr/>
        </p:nvSpPr>
        <p:spPr>
          <a:xfrm>
            <a:off x="1102655" y="5639669"/>
            <a:ext cx="1313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today’s reward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3E85403-5766-1D4D-8121-34BA786F0E66}"/>
              </a:ext>
            </a:extLst>
          </p:cNvPr>
          <p:cNvCxnSpPr>
            <a:cxnSpLocks/>
          </p:cNvCxnSpPr>
          <p:nvPr/>
        </p:nvCxnSpPr>
        <p:spPr>
          <a:xfrm flipV="1">
            <a:off x="1932693" y="5225122"/>
            <a:ext cx="135753" cy="4126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D689D80-F224-0144-B61F-70EA5BEE0E72}"/>
              </a:ext>
            </a:extLst>
          </p:cNvPr>
          <p:cNvSpPr txBox="1"/>
          <p:nvPr/>
        </p:nvSpPr>
        <p:spPr>
          <a:xfrm>
            <a:off x="5941143" y="4396773"/>
            <a:ext cx="2110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discounted future reward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153577-54E1-224E-9086-41ACC9E25F76}"/>
              </a:ext>
            </a:extLst>
          </p:cNvPr>
          <p:cNvCxnSpPr>
            <a:cxnSpLocks/>
          </p:cNvCxnSpPr>
          <p:nvPr/>
        </p:nvCxnSpPr>
        <p:spPr>
          <a:xfrm flipH="1">
            <a:off x="5651237" y="4592617"/>
            <a:ext cx="306582" cy="20752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ight Arrow 67">
            <a:extLst>
              <a:ext uri="{FF2B5EF4-FFF2-40B4-BE49-F238E27FC236}">
                <a16:creationId xmlns:a16="http://schemas.microsoft.com/office/drawing/2014/main" id="{08A02467-D0E1-874A-80A6-1EE5678AD3B8}"/>
              </a:ext>
            </a:extLst>
          </p:cNvPr>
          <p:cNvSpPr/>
          <p:nvPr/>
        </p:nvSpPr>
        <p:spPr>
          <a:xfrm>
            <a:off x="1805038" y="2254762"/>
            <a:ext cx="327539" cy="353942"/>
          </a:xfrm>
          <a:prstGeom prst="rightArrow">
            <a:avLst>
              <a:gd name="adj1" fmla="val 50000"/>
              <a:gd name="adj2" fmla="val 48286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BB24FD7C-AE3E-1446-8450-85A7902645A2}"/>
              </a:ext>
            </a:extLst>
          </p:cNvPr>
          <p:cNvSpPr/>
          <p:nvPr/>
        </p:nvSpPr>
        <p:spPr>
          <a:xfrm>
            <a:off x="3569041" y="2254762"/>
            <a:ext cx="327539" cy="353942"/>
          </a:xfrm>
          <a:prstGeom prst="rightArrow">
            <a:avLst>
              <a:gd name="adj1" fmla="val 50000"/>
              <a:gd name="adj2" fmla="val 48286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D90DAD48-004F-3546-8824-2367323923C3}"/>
              </a:ext>
            </a:extLst>
          </p:cNvPr>
          <p:cNvSpPr/>
          <p:nvPr/>
        </p:nvSpPr>
        <p:spPr>
          <a:xfrm>
            <a:off x="5345803" y="2264378"/>
            <a:ext cx="327539" cy="353942"/>
          </a:xfrm>
          <a:prstGeom prst="rightArrow">
            <a:avLst>
              <a:gd name="adj1" fmla="val 50000"/>
              <a:gd name="adj2" fmla="val 48286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AB532A7C-5FAA-3448-B8FD-5E865357A13C}"/>
              </a:ext>
            </a:extLst>
          </p:cNvPr>
          <p:cNvSpPr/>
          <p:nvPr/>
        </p:nvSpPr>
        <p:spPr>
          <a:xfrm>
            <a:off x="7106930" y="2264378"/>
            <a:ext cx="327539" cy="353942"/>
          </a:xfrm>
          <a:prstGeom prst="rightArrow">
            <a:avLst>
              <a:gd name="adj1" fmla="val 50000"/>
              <a:gd name="adj2" fmla="val 48286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CF588D5-EBEE-2A48-9974-A2026EBF7DF8}"/>
              </a:ext>
            </a:extLst>
          </p:cNvPr>
          <p:cNvSpPr txBox="1"/>
          <p:nvPr/>
        </p:nvSpPr>
        <p:spPr>
          <a:xfrm>
            <a:off x="5927643" y="1485739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Thursday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8295F3-129C-F248-9B6E-DA541B5D3F3F}"/>
                  </a:ext>
                </a:extLst>
              </p:cNvPr>
              <p:cNvSpPr txBox="1"/>
              <p:nvPr/>
            </p:nvSpPr>
            <p:spPr>
              <a:xfrm>
                <a:off x="5896249" y="5650621"/>
                <a:ext cx="3856277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𝑠𝑚𝑎𝑙𝑙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en-US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8295F3-129C-F248-9B6E-DA541B5D3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249" y="5650621"/>
                <a:ext cx="3856277" cy="11387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32A3A04-B304-AE45-B6A2-AB70DD19B040}"/>
              </a:ext>
            </a:extLst>
          </p:cNvPr>
          <p:cNvCxnSpPr>
            <a:cxnSpLocks/>
            <a:stCxn id="73" idx="0"/>
          </p:cNvCxnSpPr>
          <p:nvPr/>
        </p:nvCxnSpPr>
        <p:spPr>
          <a:xfrm flipH="1" flipV="1">
            <a:off x="7697692" y="5217423"/>
            <a:ext cx="126696" cy="433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812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EF66851-992A-5D4D-BF4A-3EFD3B874DD6}"/>
              </a:ext>
            </a:extLst>
          </p:cNvPr>
          <p:cNvSpPr/>
          <p:nvPr/>
        </p:nvSpPr>
        <p:spPr>
          <a:xfrm>
            <a:off x="3896139" y="1470991"/>
            <a:ext cx="1431236" cy="19348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Bellman equation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BE7A1A-035C-C64A-85F6-A7959B060D49}"/>
              </a:ext>
            </a:extLst>
          </p:cNvPr>
          <p:cNvSpPr/>
          <p:nvPr/>
        </p:nvSpPr>
        <p:spPr>
          <a:xfrm>
            <a:off x="357809" y="1457739"/>
            <a:ext cx="1431236" cy="19348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E882FC4-0B72-D843-ADEC-C5CBD58B67F4}"/>
              </a:ext>
            </a:extLst>
          </p:cNvPr>
          <p:cNvSpPr/>
          <p:nvPr/>
        </p:nvSpPr>
        <p:spPr>
          <a:xfrm>
            <a:off x="2126974" y="1457739"/>
            <a:ext cx="1431236" cy="19348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ADC8A8-CEA0-0948-82C5-13697A4580E1}"/>
              </a:ext>
            </a:extLst>
          </p:cNvPr>
          <p:cNvSpPr txBox="1"/>
          <p:nvPr/>
        </p:nvSpPr>
        <p:spPr>
          <a:xfrm>
            <a:off x="594514" y="1457739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Monday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D64C96-7CC4-F645-ACC5-3463523DE88C}"/>
              </a:ext>
            </a:extLst>
          </p:cNvPr>
          <p:cNvSpPr txBox="1"/>
          <p:nvPr/>
        </p:nvSpPr>
        <p:spPr>
          <a:xfrm>
            <a:off x="2433557" y="1470991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Tuesday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DFAC06-1B11-C24D-A2DC-0A32D1A47F86}"/>
              </a:ext>
            </a:extLst>
          </p:cNvPr>
          <p:cNvSpPr txBox="1"/>
          <p:nvPr/>
        </p:nvSpPr>
        <p:spPr>
          <a:xfrm>
            <a:off x="3979395" y="1470991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Wednesday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B05FBD-93E6-1746-A8DA-B99FB001F4AB}"/>
              </a:ext>
            </a:extLst>
          </p:cNvPr>
          <p:cNvSpPr/>
          <p:nvPr/>
        </p:nvSpPr>
        <p:spPr>
          <a:xfrm>
            <a:off x="7434469" y="1470991"/>
            <a:ext cx="1431236" cy="19348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54B4B99-B2B4-B84E-B645-AE72A5E5023E}"/>
              </a:ext>
            </a:extLst>
          </p:cNvPr>
          <p:cNvSpPr/>
          <p:nvPr/>
        </p:nvSpPr>
        <p:spPr>
          <a:xfrm>
            <a:off x="5665304" y="1457739"/>
            <a:ext cx="1431236" cy="19348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8E8A11-B10C-7043-AEC1-0B5693EEE292}"/>
              </a:ext>
            </a:extLst>
          </p:cNvPr>
          <p:cNvSpPr txBox="1"/>
          <p:nvPr/>
        </p:nvSpPr>
        <p:spPr>
          <a:xfrm>
            <a:off x="5927643" y="1485739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Thursday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9753C1-6C2E-B04D-BD25-841B49A4A285}"/>
              </a:ext>
            </a:extLst>
          </p:cNvPr>
          <p:cNvSpPr txBox="1"/>
          <p:nvPr/>
        </p:nvSpPr>
        <p:spPr>
          <a:xfrm>
            <a:off x="7813406" y="1470991"/>
            <a:ext cx="7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Friday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5F2201-35F5-6A47-9314-112ACC7FB2FE}"/>
              </a:ext>
            </a:extLst>
          </p:cNvPr>
          <p:cNvSpPr txBox="1"/>
          <p:nvPr/>
        </p:nvSpPr>
        <p:spPr>
          <a:xfrm>
            <a:off x="6056532" y="2816731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= 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32EB24-24D2-8C43-B5A8-9D1FC0353BEA}"/>
              </a:ext>
            </a:extLst>
          </p:cNvPr>
          <p:cNvSpPr txBox="1"/>
          <p:nvPr/>
        </p:nvSpPr>
        <p:spPr>
          <a:xfrm>
            <a:off x="338994" y="3615566"/>
            <a:ext cx="88032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about this week? Monday is boring, but on the other hand, your birthday is coming up. </a:t>
            </a: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08A02467-D0E1-874A-80A6-1EE5678AD3B8}"/>
              </a:ext>
            </a:extLst>
          </p:cNvPr>
          <p:cNvSpPr/>
          <p:nvPr/>
        </p:nvSpPr>
        <p:spPr>
          <a:xfrm>
            <a:off x="1805038" y="2254762"/>
            <a:ext cx="327539" cy="353942"/>
          </a:xfrm>
          <a:prstGeom prst="rightArrow">
            <a:avLst>
              <a:gd name="adj1" fmla="val 50000"/>
              <a:gd name="adj2" fmla="val 48286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BB24FD7C-AE3E-1446-8450-85A7902645A2}"/>
              </a:ext>
            </a:extLst>
          </p:cNvPr>
          <p:cNvSpPr/>
          <p:nvPr/>
        </p:nvSpPr>
        <p:spPr>
          <a:xfrm>
            <a:off x="3569041" y="2254762"/>
            <a:ext cx="327539" cy="353942"/>
          </a:xfrm>
          <a:prstGeom prst="rightArrow">
            <a:avLst>
              <a:gd name="adj1" fmla="val 50000"/>
              <a:gd name="adj2" fmla="val 48286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D90DAD48-004F-3546-8824-2367323923C3}"/>
              </a:ext>
            </a:extLst>
          </p:cNvPr>
          <p:cNvSpPr/>
          <p:nvPr/>
        </p:nvSpPr>
        <p:spPr>
          <a:xfrm>
            <a:off x="5345803" y="2264378"/>
            <a:ext cx="327539" cy="353942"/>
          </a:xfrm>
          <a:prstGeom prst="rightArrow">
            <a:avLst>
              <a:gd name="adj1" fmla="val 50000"/>
              <a:gd name="adj2" fmla="val 48286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AB532A7C-5FAA-3448-B8FD-5E865357A13C}"/>
              </a:ext>
            </a:extLst>
          </p:cNvPr>
          <p:cNvSpPr/>
          <p:nvPr/>
        </p:nvSpPr>
        <p:spPr>
          <a:xfrm>
            <a:off x="7106930" y="2264378"/>
            <a:ext cx="327539" cy="353942"/>
          </a:xfrm>
          <a:prstGeom prst="rightArrow">
            <a:avLst>
              <a:gd name="adj1" fmla="val 50000"/>
              <a:gd name="adj2" fmla="val 48286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6" name="Picture 2" descr="Image result for birthday cake">
            <a:extLst>
              <a:ext uri="{FF2B5EF4-FFF2-40B4-BE49-F238E27FC236}">
                <a16:creationId xmlns:a16="http://schemas.microsoft.com/office/drawing/2014/main" id="{7355CBDE-D2CF-714E-9400-0F52D7E2D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03" y="2024989"/>
            <a:ext cx="1173626" cy="78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E8470F4-92EF-FC42-9062-79FDBF6DAD58}"/>
              </a:ext>
            </a:extLst>
          </p:cNvPr>
          <p:cNvSpPr txBox="1"/>
          <p:nvPr/>
        </p:nvSpPr>
        <p:spPr>
          <a:xfrm>
            <a:off x="7835949" y="2841423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=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D29885-D96B-EB43-B834-982226643B92}"/>
              </a:ext>
            </a:extLst>
          </p:cNvPr>
          <p:cNvSpPr txBox="1"/>
          <p:nvPr/>
        </p:nvSpPr>
        <p:spPr>
          <a:xfrm>
            <a:off x="4326514" y="2828456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= 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4940A2-3505-2D49-875D-7D84BFA106BD}"/>
              </a:ext>
            </a:extLst>
          </p:cNvPr>
          <p:cNvSpPr txBox="1"/>
          <p:nvPr/>
        </p:nvSpPr>
        <p:spPr>
          <a:xfrm>
            <a:off x="2565804" y="281776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= 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699DE6-B4CC-4B45-B4ED-51FB5CEB1CA1}"/>
              </a:ext>
            </a:extLst>
          </p:cNvPr>
          <p:cNvSpPr txBox="1"/>
          <p:nvPr/>
        </p:nvSpPr>
        <p:spPr>
          <a:xfrm>
            <a:off x="748050" y="2825915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= 0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81D83EE-A61C-0649-B935-0984AD849319}"/>
              </a:ext>
            </a:extLst>
          </p:cNvPr>
          <p:cNvSpPr/>
          <p:nvPr/>
        </p:nvSpPr>
        <p:spPr>
          <a:xfrm>
            <a:off x="2642963" y="5269169"/>
            <a:ext cx="6103487" cy="4074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6A6580B-6E93-4B4D-990F-4F90EDC8FB9C}"/>
              </a:ext>
            </a:extLst>
          </p:cNvPr>
          <p:cNvSpPr/>
          <p:nvPr/>
        </p:nvSpPr>
        <p:spPr>
          <a:xfrm>
            <a:off x="1524974" y="5269169"/>
            <a:ext cx="908583" cy="4074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4F6605F-791E-0A40-960E-2866BEA48DB2}"/>
                  </a:ext>
                </a:extLst>
              </p:cNvPr>
              <p:cNvSpPr/>
              <p:nvPr/>
            </p:nvSpPr>
            <p:spPr>
              <a:xfrm>
                <a:off x="285912" y="5308423"/>
                <a:ext cx="86021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𝑚𝑜𝑛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𝑚𝑜𝑛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𝑡𝑢𝑒𝑠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)+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𝑤𝑒𝑑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𝑡h𝑢𝑟𝑠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𝑓𝑟𝑖𝑑𝑎𝑦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4F6605F-791E-0A40-960E-2866BEA48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12" y="5308423"/>
                <a:ext cx="860211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419A951-9302-7344-B58A-084523D88D09}"/>
              </a:ext>
            </a:extLst>
          </p:cNvPr>
          <p:cNvSpPr txBox="1"/>
          <p:nvPr/>
        </p:nvSpPr>
        <p:spPr>
          <a:xfrm>
            <a:off x="1163514" y="6114537"/>
            <a:ext cx="1313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today’s reward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07179C-B49A-6C4D-9BAF-008EAC58B015}"/>
              </a:ext>
            </a:extLst>
          </p:cNvPr>
          <p:cNvCxnSpPr>
            <a:cxnSpLocks/>
          </p:cNvCxnSpPr>
          <p:nvPr/>
        </p:nvCxnSpPr>
        <p:spPr>
          <a:xfrm flipV="1">
            <a:off x="1993552" y="5699990"/>
            <a:ext cx="135753" cy="4126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ACCD115-61D6-3341-83B1-F78234584145}"/>
              </a:ext>
            </a:extLst>
          </p:cNvPr>
          <p:cNvSpPr txBox="1"/>
          <p:nvPr/>
        </p:nvSpPr>
        <p:spPr>
          <a:xfrm>
            <a:off x="6002002" y="4871641"/>
            <a:ext cx="2110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discounted future reward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57F5924-0DB0-6F4E-A0C2-AE9DFF49E742}"/>
              </a:ext>
            </a:extLst>
          </p:cNvPr>
          <p:cNvCxnSpPr>
            <a:cxnSpLocks/>
          </p:cNvCxnSpPr>
          <p:nvPr/>
        </p:nvCxnSpPr>
        <p:spPr>
          <a:xfrm flipH="1">
            <a:off x="5712096" y="5067485"/>
            <a:ext cx="306582" cy="20752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20EA138-D6A1-AF42-B855-D6411808418D}"/>
              </a:ext>
            </a:extLst>
          </p:cNvPr>
          <p:cNvCxnSpPr>
            <a:cxnSpLocks/>
          </p:cNvCxnSpPr>
          <p:nvPr/>
        </p:nvCxnSpPr>
        <p:spPr>
          <a:xfrm flipH="1" flipV="1">
            <a:off x="7758551" y="5692291"/>
            <a:ext cx="126696" cy="433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074F083-539B-A54B-82E1-D482C50932F9}"/>
              </a:ext>
            </a:extLst>
          </p:cNvPr>
          <p:cNvSpPr txBox="1"/>
          <p:nvPr/>
        </p:nvSpPr>
        <p:spPr>
          <a:xfrm>
            <a:off x="6492925" y="6112610"/>
            <a:ext cx="262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not zero! (but not 1, because discounted multiple times)</a:t>
            </a:r>
          </a:p>
        </p:txBody>
      </p:sp>
    </p:spTree>
    <p:extLst>
      <p:ext uri="{BB962C8B-B14F-4D97-AF65-F5344CB8AC3E}">
        <p14:creationId xmlns:p14="http://schemas.microsoft.com/office/powerpoint/2010/main" val="313580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TD learning (on-policy) a.k.a. SARSA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48439" y="6488668"/>
            <a:ext cx="2218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Sutton &amp; Barto, 1998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741713-12C8-ED4C-B865-E1E1ED36AC2E}"/>
              </a:ext>
            </a:extLst>
          </p:cNvPr>
          <p:cNvSpPr txBox="1"/>
          <p:nvPr/>
        </p:nvSpPr>
        <p:spPr>
          <a:xfrm>
            <a:off x="274480" y="1205093"/>
            <a:ext cx="8486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We can approximate the optimal solution using temporal difference (TD) learning: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0B5E9C6-DA92-A242-8BF7-B7925E26A446}"/>
                  </a:ext>
                </a:extLst>
              </p:cNvPr>
              <p:cNvSpPr/>
              <p:nvPr/>
            </p:nvSpPr>
            <p:spPr>
              <a:xfrm>
                <a:off x="1906926" y="2520056"/>
                <a:ext cx="41501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0B5E9C6-DA92-A242-8BF7-B7925E26A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926" y="2520056"/>
                <a:ext cx="4150175" cy="461665"/>
              </a:xfrm>
              <a:prstGeom prst="rect">
                <a:avLst/>
              </a:prstGeom>
              <a:blipFill>
                <a:blip r:embed="rId4"/>
                <a:stretch>
                  <a:fillRect l="-915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3E37C2-9F83-C343-B6AB-9C29640F8AE4}"/>
              </a:ext>
            </a:extLst>
          </p:cNvPr>
          <p:cNvCxnSpPr>
            <a:cxnSpLocks/>
          </p:cNvCxnSpPr>
          <p:nvPr/>
        </p:nvCxnSpPr>
        <p:spPr>
          <a:xfrm flipV="1">
            <a:off x="2387523" y="2952502"/>
            <a:ext cx="80854" cy="313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BA8AA7-6535-974A-B5F7-A190989B34B5}"/>
                  </a:ext>
                </a:extLst>
              </p:cNvPr>
              <p:cNvSpPr txBox="1"/>
              <p:nvPr/>
            </p:nvSpPr>
            <p:spPr>
              <a:xfrm>
                <a:off x="1199647" y="3265888"/>
                <a:ext cx="26833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The Q-value (of the current state and action) under the policy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BA8AA7-6535-974A-B5F7-A190989B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647" y="3265888"/>
                <a:ext cx="2683317" cy="523220"/>
              </a:xfrm>
              <a:prstGeom prst="rect">
                <a:avLst/>
              </a:prstGeom>
              <a:blipFill>
                <a:blip r:embed="rId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4FF104-3FA3-2E4D-A1AE-307F5E3945E7}"/>
              </a:ext>
            </a:extLst>
          </p:cNvPr>
          <p:cNvCxnSpPr>
            <a:cxnSpLocks/>
          </p:cNvCxnSpPr>
          <p:nvPr/>
        </p:nvCxnSpPr>
        <p:spPr>
          <a:xfrm flipV="1">
            <a:off x="5638050" y="2945856"/>
            <a:ext cx="161709" cy="35978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5601934-4D0F-9D48-BFB7-F846EF816856}"/>
              </a:ext>
            </a:extLst>
          </p:cNvPr>
          <p:cNvSpPr txBox="1"/>
          <p:nvPr/>
        </p:nvSpPr>
        <p:spPr>
          <a:xfrm>
            <a:off x="4956246" y="3322078"/>
            <a:ext cx="1363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prediction error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B3C3A31-8909-7240-9DE6-647793D9850B}"/>
              </a:ext>
            </a:extLst>
          </p:cNvPr>
          <p:cNvCxnSpPr>
            <a:cxnSpLocks/>
          </p:cNvCxnSpPr>
          <p:nvPr/>
        </p:nvCxnSpPr>
        <p:spPr>
          <a:xfrm>
            <a:off x="5268441" y="2316898"/>
            <a:ext cx="147538" cy="31371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E7B4DFD-1782-2740-964C-F30A98026D73}"/>
              </a:ext>
            </a:extLst>
          </p:cNvPr>
          <p:cNvSpPr txBox="1"/>
          <p:nvPr/>
        </p:nvSpPr>
        <p:spPr>
          <a:xfrm>
            <a:off x="4809325" y="2042244"/>
            <a:ext cx="1980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E81D765-9CFC-E74B-9E31-E967CD3A8256}"/>
                  </a:ext>
                </a:extLst>
              </p:cNvPr>
              <p:cNvSpPr/>
              <p:nvPr/>
            </p:nvSpPr>
            <p:spPr>
              <a:xfrm>
                <a:off x="1906926" y="4007112"/>
                <a:ext cx="589216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2400" dirty="0"/>
                        <m:t> 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E81D765-9CFC-E74B-9E31-E967CD3A8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926" y="4007112"/>
                <a:ext cx="5892162" cy="461665"/>
              </a:xfrm>
              <a:prstGeom prst="rect">
                <a:avLst/>
              </a:prstGeom>
              <a:blipFill>
                <a:blip r:embed="rId6"/>
                <a:stretch>
                  <a:fillRect l="-215" t="-810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041C48C-76E8-6047-ADBE-5D5FE78F228D}"/>
              </a:ext>
            </a:extLst>
          </p:cNvPr>
          <p:cNvCxnSpPr>
            <a:cxnSpLocks/>
          </p:cNvCxnSpPr>
          <p:nvPr/>
        </p:nvCxnSpPr>
        <p:spPr>
          <a:xfrm flipV="1">
            <a:off x="2588730" y="4546757"/>
            <a:ext cx="161709" cy="35978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E8A57D-DF9F-7944-B904-E94445C57863}"/>
              </a:ext>
            </a:extLst>
          </p:cNvPr>
          <p:cNvSpPr txBox="1"/>
          <p:nvPr/>
        </p:nvSpPr>
        <p:spPr>
          <a:xfrm>
            <a:off x="1725875" y="4949213"/>
            <a:ext cx="1725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reward for next state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490E76-1F49-BC4F-BC6A-50EEAC8AC6E0}"/>
              </a:ext>
            </a:extLst>
          </p:cNvPr>
          <p:cNvSpPr txBox="1"/>
          <p:nvPr/>
        </p:nvSpPr>
        <p:spPr>
          <a:xfrm>
            <a:off x="3993194" y="4975717"/>
            <a:ext cx="172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Q-value for the next state/action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12BD76E-5DBF-0E4C-86B8-4C507AC69C03}"/>
              </a:ext>
            </a:extLst>
          </p:cNvPr>
          <p:cNvCxnSpPr>
            <a:cxnSpLocks/>
          </p:cNvCxnSpPr>
          <p:nvPr/>
        </p:nvCxnSpPr>
        <p:spPr>
          <a:xfrm flipV="1">
            <a:off x="4853007" y="4555605"/>
            <a:ext cx="0" cy="37744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97B1692-FF3C-FE40-A0A1-ED35062B07CA}"/>
              </a:ext>
            </a:extLst>
          </p:cNvPr>
          <p:cNvCxnSpPr>
            <a:cxnSpLocks/>
          </p:cNvCxnSpPr>
          <p:nvPr/>
        </p:nvCxnSpPr>
        <p:spPr>
          <a:xfrm flipH="1" flipV="1">
            <a:off x="6693889" y="4555605"/>
            <a:ext cx="261687" cy="315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440F1E4-E755-684D-8A76-6CF5CB3FA1FD}"/>
              </a:ext>
            </a:extLst>
          </p:cNvPr>
          <p:cNvSpPr txBox="1"/>
          <p:nvPr/>
        </p:nvSpPr>
        <p:spPr>
          <a:xfrm>
            <a:off x="6159403" y="4909174"/>
            <a:ext cx="172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Q-value for current state/action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89C8ED-D698-B445-BA15-E5E53F08FE30}"/>
              </a:ext>
            </a:extLst>
          </p:cNvPr>
          <p:cNvSpPr txBox="1"/>
          <p:nvPr/>
        </p:nvSpPr>
        <p:spPr>
          <a:xfrm>
            <a:off x="328961" y="5636122"/>
            <a:ext cx="7030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Note that the only addition to the delta rule is the new term for discounted reward of future action </a:t>
            </a:r>
          </a:p>
        </p:txBody>
      </p:sp>
    </p:spTree>
    <p:extLst>
      <p:ext uri="{BB962C8B-B14F-4D97-AF65-F5344CB8AC3E}">
        <p14:creationId xmlns:p14="http://schemas.microsoft.com/office/powerpoint/2010/main" val="2366295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Dopamine &amp; </a:t>
            </a:r>
            <a:r>
              <a:rPr lang="en-GB" sz="3600" dirty="0" err="1">
                <a:latin typeface="Calibri" charset="0"/>
              </a:rPr>
              <a:t>Pavolvian</a:t>
            </a:r>
            <a:r>
              <a:rPr lang="en-GB" sz="3600" dirty="0">
                <a:latin typeface="Calibri" charset="0"/>
              </a:rPr>
              <a:t> conditioning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04B962-5630-AE48-B60C-1DF9AA01AFC6}"/>
              </a:ext>
            </a:extLst>
          </p:cNvPr>
          <p:cNvSpPr txBox="1"/>
          <p:nvPr/>
        </p:nvSpPr>
        <p:spPr>
          <a:xfrm>
            <a:off x="3023418" y="1578077"/>
            <a:ext cx="55943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Dopamine neurons in VTA following onset of a reward-predictive stimulus and the receipt of reward</a:t>
            </a:r>
          </a:p>
          <a:p>
            <a:endParaRPr lang="en-US" sz="2800" dirty="0"/>
          </a:p>
          <a:p>
            <a:r>
              <a:rPr lang="en-US" sz="2800" dirty="0"/>
              <a:t>When the reward is unexpected, the neurons signal a reward prediction error (RPE)</a:t>
            </a:r>
          </a:p>
          <a:p>
            <a:br>
              <a:rPr lang="en-US" sz="2800" dirty="0"/>
            </a:br>
            <a:r>
              <a:rPr lang="en-US" sz="2800" dirty="0"/>
              <a:t>When the reward is expected, the signal shifts to the predictive cue</a:t>
            </a:r>
          </a:p>
          <a:p>
            <a:endParaRPr lang="en-US" sz="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7EAA44-D519-E34D-A7D1-813402F97111}"/>
              </a:ext>
            </a:extLst>
          </p:cNvPr>
          <p:cNvSpPr/>
          <p:nvPr/>
        </p:nvSpPr>
        <p:spPr>
          <a:xfrm>
            <a:off x="6714792" y="6396335"/>
            <a:ext cx="2340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Fiorillo</a:t>
            </a:r>
            <a:r>
              <a:rPr lang="en-US" sz="2400" dirty="0"/>
              <a:t> et al 2003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0AB0D-51C3-F844-B099-DF7D0C1B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49" y="1168272"/>
            <a:ext cx="2062308" cy="54569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AF9642-D77C-4D45-A796-A268A5E1EE1F}"/>
              </a:ext>
            </a:extLst>
          </p:cNvPr>
          <p:cNvSpPr/>
          <p:nvPr/>
        </p:nvSpPr>
        <p:spPr>
          <a:xfrm>
            <a:off x="459149" y="1168272"/>
            <a:ext cx="293019" cy="4098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45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Dopamine &amp; </a:t>
            </a:r>
            <a:r>
              <a:rPr lang="en-GB" sz="3600" dirty="0" err="1">
                <a:latin typeface="Calibri" charset="0"/>
              </a:rPr>
              <a:t>Pavolvian</a:t>
            </a:r>
            <a:r>
              <a:rPr lang="en-GB" sz="3600" dirty="0">
                <a:latin typeface="Calibri" charset="0"/>
              </a:rPr>
              <a:t> conditioning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5489B8-0C6F-F740-981D-4208F1709F06}"/>
              </a:ext>
            </a:extLst>
          </p:cNvPr>
          <p:cNvSpPr txBox="1"/>
          <p:nvPr/>
        </p:nvSpPr>
        <p:spPr>
          <a:xfrm>
            <a:off x="5708821" y="3150104"/>
            <a:ext cx="3544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Dopamine concentration in ventral striatum measured with fast-scan cyclic voltammetry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9C25EE-CFD2-C240-8CBD-4D836DC9A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909"/>
          <a:stretch/>
        </p:blipFill>
        <p:spPr>
          <a:xfrm>
            <a:off x="347191" y="1359243"/>
            <a:ext cx="4780863" cy="28966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04B962-5630-AE48-B60C-1DF9AA01AFC6}"/>
              </a:ext>
            </a:extLst>
          </p:cNvPr>
          <p:cNvSpPr txBox="1"/>
          <p:nvPr/>
        </p:nvSpPr>
        <p:spPr>
          <a:xfrm>
            <a:off x="592088" y="4686183"/>
            <a:ext cx="802572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Dopamine signaling in ventral striatum (nucleus </a:t>
            </a:r>
            <a:r>
              <a:rPr lang="en-US" sz="2800" dirty="0" err="1"/>
              <a:t>accumbens</a:t>
            </a:r>
            <a:r>
              <a:rPr lang="en-US" sz="2800" dirty="0"/>
              <a:t>) responds first to US, then (after training) to CS. </a:t>
            </a:r>
          </a:p>
          <a:p>
            <a:endParaRPr lang="en-US" sz="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7EAA44-D519-E34D-A7D1-813402F97111}"/>
              </a:ext>
            </a:extLst>
          </p:cNvPr>
          <p:cNvSpPr/>
          <p:nvPr/>
        </p:nvSpPr>
        <p:spPr>
          <a:xfrm>
            <a:off x="6951447" y="6396335"/>
            <a:ext cx="2280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Flagel et al 2011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BA7D39-C320-2B49-83C9-499AF2F6F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708" y="1665262"/>
            <a:ext cx="2204157" cy="148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7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>
                <a:latin typeface="Calibri" charset="0"/>
              </a:rPr>
              <a:t>Defining the brain?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pic>
        <p:nvPicPr>
          <p:cNvPr id="2" name="Picture 1" descr="Screen Shot 2017-10-29 at 10.10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86" y="1320724"/>
            <a:ext cx="4641669" cy="311308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308650" y="1879147"/>
            <a:ext cx="3673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Being an animal, or being a large or complex organism, are not sufficient conditions for having a brain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7F8BF-1B4B-5541-8D94-137A273830A6}"/>
              </a:ext>
            </a:extLst>
          </p:cNvPr>
          <p:cNvSpPr txBox="1"/>
          <p:nvPr/>
        </p:nvSpPr>
        <p:spPr>
          <a:xfrm>
            <a:off x="586144" y="4909462"/>
            <a:ext cx="8692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Brains are information processing systems that evolved to coordinate actions in response to complex sensory inputs </a:t>
            </a:r>
          </a:p>
        </p:txBody>
      </p:sp>
    </p:spTree>
    <p:extLst>
      <p:ext uri="{BB962C8B-B14F-4D97-AF65-F5344CB8AC3E}">
        <p14:creationId xmlns:p14="http://schemas.microsoft.com/office/powerpoint/2010/main" val="4253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9512D28-E215-CC4E-9C55-9A617F49EBA8}"/>
              </a:ext>
            </a:extLst>
          </p:cNvPr>
          <p:cNvSpPr/>
          <p:nvPr/>
        </p:nvSpPr>
        <p:spPr>
          <a:xfrm>
            <a:off x="4793534" y="3218789"/>
            <a:ext cx="3126350" cy="7953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Epsilon-greedy action selection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F0E3ED8-8BF3-B548-81AE-6B55EB349F65}"/>
              </a:ext>
            </a:extLst>
          </p:cNvPr>
          <p:cNvSpPr txBox="1"/>
          <p:nvPr/>
        </p:nvSpPr>
        <p:spPr>
          <a:xfrm>
            <a:off x="530942" y="1356923"/>
            <a:ext cx="8617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If the agent always chooses the most valuable action(“greedy” choice) then it risks getting “stuck”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E8C86-BBE5-8244-9C94-5E5477523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84" y="2706930"/>
            <a:ext cx="2133623" cy="168103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1031A3C-15B4-BD40-BAFA-9B3A318DD3E2}"/>
              </a:ext>
            </a:extLst>
          </p:cNvPr>
          <p:cNvSpPr txBox="1"/>
          <p:nvPr/>
        </p:nvSpPr>
        <p:spPr>
          <a:xfrm>
            <a:off x="2974098" y="2634520"/>
            <a:ext cx="5997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Imagine our agent had learned the following Q-values: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718F9A4-DE77-694E-A5E2-16389673890F}"/>
                  </a:ext>
                </a:extLst>
              </p:cNvPr>
              <p:cNvSpPr txBox="1"/>
              <p:nvPr/>
            </p:nvSpPr>
            <p:spPr>
              <a:xfrm>
                <a:off x="530941" y="4783982"/>
                <a:ext cx="827543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No movement = no learning, so it will try to go “up” forever (unless there is a cost for hitting the wall)</a:t>
                </a:r>
              </a:p>
              <a:p>
                <a:endParaRPr lang="en-GB" sz="800" dirty="0"/>
              </a:p>
              <a:p>
                <a:r>
                  <a:rPr lang="en-GB" sz="2800" dirty="0"/>
                  <a:t>One solution: with probability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sz="2800" dirty="0"/>
                  <a:t>, choose randomly, and with probability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sz="2800" dirty="0"/>
                  <a:t>, choose optimally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718F9A4-DE77-694E-A5E2-163896738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41" y="4783982"/>
                <a:ext cx="8275433" cy="1938992"/>
              </a:xfrm>
              <a:prstGeom prst="rect">
                <a:avLst/>
              </a:prstGeom>
              <a:blipFill>
                <a:blip r:embed="rId5"/>
                <a:stretch>
                  <a:fillRect l="-1534" t="-3268" r="-307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BCE4E5F-2E92-5F44-B728-44C69A7C1AE4}"/>
                  </a:ext>
                </a:extLst>
              </p:cNvPr>
              <p:cNvSpPr/>
              <p:nvPr/>
            </p:nvSpPr>
            <p:spPr>
              <a:xfrm>
                <a:off x="4780755" y="4046250"/>
                <a:ext cx="3458319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𝑎𝑟𝑔𝑚𝑎𝑥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GB" dirty="0"/>
                  <a:t> is 0.9, i.e. “up” 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BCE4E5F-2E92-5F44-B728-44C69A7C1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755" y="4046250"/>
                <a:ext cx="3458319" cy="404983"/>
              </a:xfrm>
              <a:prstGeom prst="rect">
                <a:avLst/>
              </a:prstGeom>
              <a:blipFill>
                <a:blip r:embed="rId6"/>
                <a:stretch>
                  <a:fillRect r="-36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308055B5-923F-964B-98B3-D7C789CC4BB0}"/>
              </a:ext>
            </a:extLst>
          </p:cNvPr>
          <p:cNvSpPr txBox="1"/>
          <p:nvPr/>
        </p:nvSpPr>
        <p:spPr>
          <a:xfrm>
            <a:off x="4882022" y="3218788"/>
            <a:ext cx="3416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>
                    <a:lumMod val="50000"/>
                  </a:schemeClr>
                </a:solidFill>
              </a:rPr>
              <a:t>up    down   left    right</a:t>
            </a:r>
          </a:p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0.9     0.8      0.2     0.1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02A24B9-A2DA-4942-B665-F9E42BB3D3D8}"/>
              </a:ext>
            </a:extLst>
          </p:cNvPr>
          <p:cNvCxnSpPr>
            <a:cxnSpLocks/>
          </p:cNvCxnSpPr>
          <p:nvPr/>
        </p:nvCxnSpPr>
        <p:spPr>
          <a:xfrm flipV="1">
            <a:off x="2390026" y="3388222"/>
            <a:ext cx="0" cy="2755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608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Softmax action selection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296976E-EACD-1546-A527-AA80211268E4}"/>
              </a:ext>
            </a:extLst>
          </p:cNvPr>
          <p:cNvGrpSpPr/>
          <p:nvPr/>
        </p:nvGrpSpPr>
        <p:grpSpPr>
          <a:xfrm>
            <a:off x="283900" y="1500127"/>
            <a:ext cx="3049236" cy="2983384"/>
            <a:chOff x="5773338" y="3804077"/>
            <a:chExt cx="3060245" cy="292644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A1F265-A2A8-6A43-A0E8-F89E4A0DA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6800" y="4363173"/>
              <a:ext cx="2617980" cy="20523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19DC0BB-030A-7146-9D77-11BC94278332}"/>
                    </a:ext>
                  </a:extLst>
                </p:cNvPr>
                <p:cNvSpPr/>
                <p:nvPr/>
              </p:nvSpPr>
              <p:spPr>
                <a:xfrm>
                  <a:off x="5994919" y="3804077"/>
                  <a:ext cx="2838664" cy="39247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𝑅𝑖𝑔h𝑡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19DC0BB-030A-7146-9D77-11BC942783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4919" y="3804077"/>
                  <a:ext cx="2838664" cy="392474"/>
                </a:xfrm>
                <a:prstGeom prst="rect">
                  <a:avLst/>
                </a:prstGeom>
                <a:blipFill>
                  <a:blip r:embed="rId5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3BCC21BD-BB7F-2E48-AD35-A82D48306101}"/>
                    </a:ext>
                  </a:extLst>
                </p:cNvPr>
                <p:cNvSpPr/>
                <p:nvPr/>
              </p:nvSpPr>
              <p:spPr>
                <a:xfrm rot="16200000">
                  <a:off x="4919482" y="5121654"/>
                  <a:ext cx="20770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𝑟𝑒𝑠𝑝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𝑅𝑖𝑔h𝑡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”)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35ED359-29F1-B847-A23D-4FC36DA92E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19482" y="5121654"/>
                  <a:ext cx="2077043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D75C69E-990B-3941-85F0-A0D7A93C58AA}"/>
                    </a:ext>
                  </a:extLst>
                </p:cNvPr>
                <p:cNvSpPr/>
                <p:nvPr/>
              </p:nvSpPr>
              <p:spPr>
                <a:xfrm>
                  <a:off x="6573339" y="6361193"/>
                  <a:ext cx="19031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𝑔𝑟𝑎𝑡𝑖𝑛𝑔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𝑎𝑛𝑔𝑙𝑒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5AFB2D3-E082-A04E-A4DE-6FDD37D97A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3339" y="6361193"/>
                  <a:ext cx="1903150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96BFD1-3CC6-6C46-AD4B-508D03E9A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66800" y="5322816"/>
              <a:ext cx="238634" cy="83199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A14ECD-177F-F547-A311-B2B6BF3B7942}"/>
                </a:ext>
              </a:extLst>
            </p:cNvPr>
            <p:cNvSpPr txBox="1"/>
            <p:nvPr/>
          </p:nvSpPr>
          <p:spPr>
            <a:xfrm>
              <a:off x="8205434" y="5219643"/>
              <a:ext cx="58221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" pitchFamily="2" charset="0"/>
                </a:rPr>
                <a:t>s =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9DC058-7157-974B-BC0D-A846BB391740}"/>
                </a:ext>
              </a:extLst>
            </p:cNvPr>
            <p:cNvSpPr txBox="1"/>
            <p:nvPr/>
          </p:nvSpPr>
          <p:spPr>
            <a:xfrm>
              <a:off x="8193077" y="5396476"/>
              <a:ext cx="58221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" pitchFamily="2" charset="0"/>
                </a:rPr>
                <a:t>s = 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B270AE-8EBB-3D42-A935-A2E62E593E4F}"/>
                </a:ext>
              </a:extLst>
            </p:cNvPr>
            <p:cNvSpPr txBox="1"/>
            <p:nvPr/>
          </p:nvSpPr>
          <p:spPr>
            <a:xfrm>
              <a:off x="8184837" y="5585947"/>
              <a:ext cx="58221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" pitchFamily="2" charset="0"/>
                </a:rPr>
                <a:t>s = 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E91D4E-08AF-5444-8032-84D6BB5C9DB6}"/>
                </a:ext>
              </a:extLst>
            </p:cNvPr>
            <p:cNvSpPr txBox="1"/>
            <p:nvPr/>
          </p:nvSpPr>
          <p:spPr>
            <a:xfrm>
              <a:off x="8175481" y="5934816"/>
              <a:ext cx="58221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" pitchFamily="2" charset="0"/>
                </a:rPr>
                <a:t>s = 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CAB2C-84BF-5C46-A020-3E7925B98381}"/>
                </a:ext>
              </a:extLst>
            </p:cNvPr>
            <p:cNvSpPr txBox="1"/>
            <p:nvPr/>
          </p:nvSpPr>
          <p:spPr>
            <a:xfrm>
              <a:off x="8180159" y="5764973"/>
              <a:ext cx="58221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" pitchFamily="2" charset="0"/>
                </a:rPr>
                <a:t>s = 4</a:t>
              </a:r>
            </a:p>
          </p:txBody>
        </p:sp>
        <p:pic>
          <p:nvPicPr>
            <p:cNvPr id="34" name="Picture 4" descr="Image result for grating stimulus">
              <a:extLst>
                <a:ext uri="{FF2B5EF4-FFF2-40B4-BE49-F238E27FC236}">
                  <a16:creationId xmlns:a16="http://schemas.microsoft.com/office/drawing/2014/main" id="{23BADB14-A162-6C46-8726-C147FB8FE0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2777" y="4554397"/>
              <a:ext cx="557774" cy="557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C5BE5FD-E647-314A-9CC2-1A6BD48C25CB}"/>
              </a:ext>
            </a:extLst>
          </p:cNvPr>
          <p:cNvSpPr txBox="1"/>
          <p:nvPr/>
        </p:nvSpPr>
        <p:spPr>
          <a:xfrm>
            <a:off x="78909" y="4814264"/>
            <a:ext cx="37428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Decisions made by animals are subject to intrinsic variability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F0E3ED8-8BF3-B548-81AE-6B55EB349F65}"/>
                  </a:ext>
                </a:extLst>
              </p:cNvPr>
              <p:cNvSpPr txBox="1"/>
              <p:nvPr/>
            </p:nvSpPr>
            <p:spPr>
              <a:xfrm>
                <a:off x="4058536" y="1448676"/>
                <a:ext cx="4820422" cy="496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Alternatively, choose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/>
                  <a:t> in proportion to the value of all 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800" dirty="0"/>
                  <a:t> action values, using a </a:t>
                </a:r>
                <a:r>
                  <a:rPr lang="en-GB" sz="2800" b="1" dirty="0" err="1"/>
                  <a:t>softmax</a:t>
                </a:r>
                <a:r>
                  <a:rPr lang="en-GB" sz="2800" dirty="0"/>
                  <a:t> rule: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sz="2800" dirty="0"/>
              </a:p>
              <a:p>
                <a:endParaRPr lang="en-GB" sz="2800" dirty="0"/>
              </a:p>
              <a:p>
                <a:r>
                  <a:rPr lang="en-GB" sz="2800" dirty="0"/>
                  <a:t>Where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2800" dirty="0"/>
                  <a:t> is an inverse slope or </a:t>
                </a:r>
                <a:r>
                  <a:rPr lang="en-GB" sz="2800" b="1" dirty="0"/>
                  <a:t>temperature</a:t>
                </a:r>
                <a:r>
                  <a:rPr lang="en-GB" sz="2800" dirty="0"/>
                  <a:t> parameter (larger values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2800" dirty="0"/>
                  <a:t> mean more random choices)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F0E3ED8-8BF3-B548-81AE-6B55EB349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536" y="1448676"/>
                <a:ext cx="4820422" cy="4968796"/>
              </a:xfrm>
              <a:prstGeom prst="rect">
                <a:avLst/>
              </a:prstGeom>
              <a:blipFill>
                <a:blip r:embed="rId14"/>
                <a:stretch>
                  <a:fillRect l="-2632" t="-1276" r="-2368" b="-2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466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Q learning (off-policy)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57449" y="6467119"/>
            <a:ext cx="1514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Watkins, 1990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741713-12C8-ED4C-B865-E1E1ED36AC2E}"/>
              </a:ext>
            </a:extLst>
          </p:cNvPr>
          <p:cNvSpPr txBox="1"/>
          <p:nvPr/>
        </p:nvSpPr>
        <p:spPr>
          <a:xfrm>
            <a:off x="274480" y="1205093"/>
            <a:ext cx="8486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 similar method updates according to the value of the best possible (future) action, not that dictated by the current policy: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0B5E9C6-DA92-A242-8BF7-B7925E26A446}"/>
                  </a:ext>
                </a:extLst>
              </p:cNvPr>
              <p:cNvSpPr/>
              <p:nvPr/>
            </p:nvSpPr>
            <p:spPr>
              <a:xfrm>
                <a:off x="2305132" y="2801409"/>
                <a:ext cx="38168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0B5E9C6-DA92-A242-8BF7-B7925E26A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132" y="2801409"/>
                <a:ext cx="3816879" cy="461665"/>
              </a:xfrm>
              <a:prstGeom prst="rect">
                <a:avLst/>
              </a:prstGeom>
              <a:blipFill>
                <a:blip r:embed="rId4"/>
                <a:stretch>
                  <a:fillRect l="-99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3E37C2-9F83-C343-B6AB-9C29640F8AE4}"/>
              </a:ext>
            </a:extLst>
          </p:cNvPr>
          <p:cNvCxnSpPr>
            <a:cxnSpLocks/>
          </p:cNvCxnSpPr>
          <p:nvPr/>
        </p:nvCxnSpPr>
        <p:spPr>
          <a:xfrm flipV="1">
            <a:off x="2387523" y="3233855"/>
            <a:ext cx="80854" cy="313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9BA8AA7-6535-974A-B5F7-A190989B34B5}"/>
              </a:ext>
            </a:extLst>
          </p:cNvPr>
          <p:cNvSpPr txBox="1"/>
          <p:nvPr/>
        </p:nvSpPr>
        <p:spPr>
          <a:xfrm>
            <a:off x="1199647" y="3547241"/>
            <a:ext cx="268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Q-value (of the current state and action)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4FF104-3FA3-2E4D-A1AE-307F5E3945E7}"/>
              </a:ext>
            </a:extLst>
          </p:cNvPr>
          <p:cNvCxnSpPr>
            <a:cxnSpLocks/>
          </p:cNvCxnSpPr>
          <p:nvPr/>
        </p:nvCxnSpPr>
        <p:spPr>
          <a:xfrm flipV="1">
            <a:off x="5638050" y="3227209"/>
            <a:ext cx="161709" cy="35978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5601934-4D0F-9D48-BFB7-F846EF816856}"/>
              </a:ext>
            </a:extLst>
          </p:cNvPr>
          <p:cNvSpPr txBox="1"/>
          <p:nvPr/>
        </p:nvSpPr>
        <p:spPr>
          <a:xfrm>
            <a:off x="4956246" y="3603431"/>
            <a:ext cx="1363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prediction error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B3C3A31-8909-7240-9DE6-647793D9850B}"/>
              </a:ext>
            </a:extLst>
          </p:cNvPr>
          <p:cNvCxnSpPr>
            <a:cxnSpLocks/>
          </p:cNvCxnSpPr>
          <p:nvPr/>
        </p:nvCxnSpPr>
        <p:spPr>
          <a:xfrm>
            <a:off x="5268441" y="2598251"/>
            <a:ext cx="147538" cy="31371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E7B4DFD-1782-2740-964C-F30A98026D73}"/>
              </a:ext>
            </a:extLst>
          </p:cNvPr>
          <p:cNvSpPr txBox="1"/>
          <p:nvPr/>
        </p:nvSpPr>
        <p:spPr>
          <a:xfrm>
            <a:off x="4809325" y="2323597"/>
            <a:ext cx="1980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E81D765-9CFC-E74B-9E31-E967CD3A8256}"/>
                  </a:ext>
                </a:extLst>
              </p:cNvPr>
              <p:cNvSpPr/>
              <p:nvPr/>
            </p:nvSpPr>
            <p:spPr>
              <a:xfrm>
                <a:off x="1906925" y="4288465"/>
                <a:ext cx="61847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p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2400" dirty="0"/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E81D765-9CFC-E74B-9E31-E967CD3A8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925" y="4288465"/>
                <a:ext cx="6184705" cy="461665"/>
              </a:xfrm>
              <a:prstGeom prst="rect">
                <a:avLst/>
              </a:prstGeom>
              <a:blipFill>
                <a:blip r:embed="rId5"/>
                <a:stretch>
                  <a:fillRect l="-205" t="-5405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041C48C-76E8-6047-ADBE-5D5FE78F228D}"/>
              </a:ext>
            </a:extLst>
          </p:cNvPr>
          <p:cNvCxnSpPr>
            <a:cxnSpLocks/>
          </p:cNvCxnSpPr>
          <p:nvPr/>
        </p:nvCxnSpPr>
        <p:spPr>
          <a:xfrm flipV="1">
            <a:off x="2588730" y="4828110"/>
            <a:ext cx="161709" cy="35978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E8A57D-DF9F-7944-B904-E94445C57863}"/>
              </a:ext>
            </a:extLst>
          </p:cNvPr>
          <p:cNvSpPr txBox="1"/>
          <p:nvPr/>
        </p:nvSpPr>
        <p:spPr>
          <a:xfrm>
            <a:off x="1725875" y="5230566"/>
            <a:ext cx="1725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reward for next state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490E76-1F49-BC4F-BC6A-50EEAC8AC6E0}"/>
              </a:ext>
            </a:extLst>
          </p:cNvPr>
          <p:cNvSpPr txBox="1"/>
          <p:nvPr/>
        </p:nvSpPr>
        <p:spPr>
          <a:xfrm>
            <a:off x="3993194" y="5257070"/>
            <a:ext cx="172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Best Q-value for the next state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12BD76E-5DBF-0E4C-86B8-4C507AC69C03}"/>
              </a:ext>
            </a:extLst>
          </p:cNvPr>
          <p:cNvCxnSpPr>
            <a:cxnSpLocks/>
          </p:cNvCxnSpPr>
          <p:nvPr/>
        </p:nvCxnSpPr>
        <p:spPr>
          <a:xfrm flipV="1">
            <a:off x="4853007" y="4836958"/>
            <a:ext cx="0" cy="37744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97B1692-FF3C-FE40-A0A1-ED35062B07CA}"/>
              </a:ext>
            </a:extLst>
          </p:cNvPr>
          <p:cNvCxnSpPr>
            <a:cxnSpLocks/>
          </p:cNvCxnSpPr>
          <p:nvPr/>
        </p:nvCxnSpPr>
        <p:spPr>
          <a:xfrm flipH="1" flipV="1">
            <a:off x="6693889" y="4836958"/>
            <a:ext cx="261687" cy="315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440F1E4-E755-684D-8A76-6CF5CB3FA1FD}"/>
              </a:ext>
            </a:extLst>
          </p:cNvPr>
          <p:cNvSpPr txBox="1"/>
          <p:nvPr/>
        </p:nvSpPr>
        <p:spPr>
          <a:xfrm>
            <a:off x="6159403" y="5190527"/>
            <a:ext cx="172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Q-value for current state/action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89C8ED-D698-B445-BA15-E5E53F08FE30}"/>
              </a:ext>
            </a:extLst>
          </p:cNvPr>
          <p:cNvSpPr txBox="1"/>
          <p:nvPr/>
        </p:nvSpPr>
        <p:spPr>
          <a:xfrm>
            <a:off x="86971" y="5872791"/>
            <a:ext cx="7030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Note that the only addition to the delta rule is the new term for discounted reward of future action </a:t>
            </a:r>
          </a:p>
        </p:txBody>
      </p:sp>
    </p:spTree>
    <p:extLst>
      <p:ext uri="{BB962C8B-B14F-4D97-AF65-F5344CB8AC3E}">
        <p14:creationId xmlns:p14="http://schemas.microsoft.com/office/powerpoint/2010/main" val="3902518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>
                <a:latin typeface="Calibri" charset="0"/>
              </a:rPr>
              <a:t>Reinforcement learning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48439" y="6488668"/>
            <a:ext cx="2218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Sutton &amp; Barto, 1998</a:t>
            </a:r>
          </a:p>
        </p:txBody>
      </p:sp>
      <p:pic>
        <p:nvPicPr>
          <p:cNvPr id="10" name="maze_agent_end_pGxklr.mp4">
            <a:hlinkClick r:id="" action="ppaction://media"/>
            <a:extLst>
              <a:ext uri="{FF2B5EF4-FFF2-40B4-BE49-F238E27FC236}">
                <a16:creationId xmlns:a16="http://schemas.microsoft.com/office/drawing/2014/main" id="{55EE8470-0C4C-F941-883F-A85BECA474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20725" t="12753" r="17567" b="16780"/>
          <a:stretch/>
        </p:blipFill>
        <p:spPr>
          <a:xfrm>
            <a:off x="6283330" y="1890793"/>
            <a:ext cx="2262025" cy="1937289"/>
          </a:xfrm>
          <a:prstGeom prst="rect">
            <a:avLst/>
          </a:prstGeom>
        </p:spPr>
      </p:pic>
      <p:pic>
        <p:nvPicPr>
          <p:cNvPr id="12" name="maze_agent_start_NswjHS.mp4">
            <a:hlinkClick r:id="" action="ppaction://media"/>
            <a:extLst>
              <a:ext uri="{FF2B5EF4-FFF2-40B4-BE49-F238E27FC236}">
                <a16:creationId xmlns:a16="http://schemas.microsoft.com/office/drawing/2014/main" id="{88A9DEFE-0235-8645-A416-04B666F1081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18220" t="12713" r="13559" b="16101"/>
          <a:stretch/>
        </p:blipFill>
        <p:spPr>
          <a:xfrm>
            <a:off x="594922" y="1890793"/>
            <a:ext cx="2495227" cy="1952787"/>
          </a:xfrm>
          <a:prstGeom prst="rect">
            <a:avLst/>
          </a:prstGeom>
        </p:spPr>
      </p:pic>
      <p:pic>
        <p:nvPicPr>
          <p:cNvPr id="14" name="maze_agent_mid_c8DNPN.mp4">
            <a:hlinkClick r:id="" action="ppaction://media"/>
            <a:extLst>
              <a:ext uri="{FF2B5EF4-FFF2-40B4-BE49-F238E27FC236}">
                <a16:creationId xmlns:a16="http://schemas.microsoft.com/office/drawing/2014/main" id="{BAB8DCE5-6F25-DD4B-A3ED-CA458829810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19192" t="12682" r="14478" b="15488"/>
          <a:stretch/>
        </p:blipFill>
        <p:spPr>
          <a:xfrm>
            <a:off x="3468626" y="1890793"/>
            <a:ext cx="2436227" cy="19786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196937-938A-A647-AB36-5F221FC46352}"/>
              </a:ext>
            </a:extLst>
          </p:cNvPr>
          <p:cNvSpPr txBox="1"/>
          <p:nvPr/>
        </p:nvSpPr>
        <p:spPr>
          <a:xfrm>
            <a:off x="741483" y="1444483"/>
            <a:ext cx="213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early in training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1D0747-2D34-2744-A0C5-07D29853DB5E}"/>
              </a:ext>
            </a:extLst>
          </p:cNvPr>
          <p:cNvSpPr txBox="1"/>
          <p:nvPr/>
        </p:nvSpPr>
        <p:spPr>
          <a:xfrm>
            <a:off x="3992129" y="1429128"/>
            <a:ext cx="1159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midway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3FB93E-7EC8-7740-9645-678D6D3D7D5C}"/>
              </a:ext>
            </a:extLst>
          </p:cNvPr>
          <p:cNvSpPr txBox="1"/>
          <p:nvPr/>
        </p:nvSpPr>
        <p:spPr>
          <a:xfrm>
            <a:off x="6422564" y="1444483"/>
            <a:ext cx="198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late in training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4C64A4-2673-F646-84D4-D6ED9B074543}"/>
              </a:ext>
            </a:extLst>
          </p:cNvPr>
          <p:cNvSpPr txBox="1"/>
          <p:nvPr/>
        </p:nvSpPr>
        <p:spPr>
          <a:xfrm>
            <a:off x="580787" y="4331118"/>
            <a:ext cx="79645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At first, the agent behaves randomly</a:t>
            </a:r>
          </a:p>
          <a:p>
            <a:endParaRPr lang="en-GB" sz="800" dirty="0"/>
          </a:p>
          <a:p>
            <a:r>
              <a:rPr lang="en-GB" sz="2800" dirty="0"/>
              <a:t>By the end of training, it behaves optimally (makes a beeline for the goal, irrespective of the start location).</a:t>
            </a:r>
          </a:p>
        </p:txBody>
      </p:sp>
    </p:spTree>
    <p:extLst>
      <p:ext uri="{BB962C8B-B14F-4D97-AF65-F5344CB8AC3E}">
        <p14:creationId xmlns:p14="http://schemas.microsoft.com/office/powerpoint/2010/main" val="342022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5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Q-values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48439" y="6488668"/>
            <a:ext cx="2218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Sutton &amp; Barto, 1998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8A024A-8990-4B45-B44D-502E79766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95" y="1512169"/>
            <a:ext cx="542685" cy="15251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0C27DD-179F-FD46-91BE-6274EECE0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82" y="1369963"/>
            <a:ext cx="7885113" cy="18095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7A1587-B852-964E-A3D3-892105522863}"/>
              </a:ext>
            </a:extLst>
          </p:cNvPr>
          <p:cNvSpPr txBox="1"/>
          <p:nvPr/>
        </p:nvSpPr>
        <p:spPr>
          <a:xfrm>
            <a:off x="543339" y="3127626"/>
            <a:ext cx="5092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red dot is the goal location; white dots are the walls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FE6152-C6B7-E849-B26A-5E55AD93496E}"/>
              </a:ext>
            </a:extLst>
          </p:cNvPr>
          <p:cNvSpPr txBox="1"/>
          <p:nvPr/>
        </p:nvSpPr>
        <p:spPr>
          <a:xfrm>
            <a:off x="529469" y="3840857"/>
            <a:ext cx="79645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Visualisation of the Q-values reveals the policy the agent has learned.  The rewards are “backed up” from the goal to adjacent states.</a:t>
            </a:r>
          </a:p>
        </p:txBody>
      </p:sp>
    </p:spTree>
    <p:extLst>
      <p:ext uri="{BB962C8B-B14F-4D97-AF65-F5344CB8AC3E}">
        <p14:creationId xmlns:p14="http://schemas.microsoft.com/office/powerpoint/2010/main" val="834910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Eligibility trace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48439" y="6488668"/>
            <a:ext cx="2218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Sutton &amp; </a:t>
            </a:r>
            <a:r>
              <a:rPr lang="en-US" dirty="0" err="1"/>
              <a:t>Barto</a:t>
            </a:r>
            <a:r>
              <a:rPr lang="en-US" dirty="0"/>
              <a:t>, 1998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FE6152-C6B7-E849-B26A-5E55AD93496E}"/>
              </a:ext>
            </a:extLst>
          </p:cNvPr>
          <p:cNvSpPr txBox="1"/>
          <p:nvPr/>
        </p:nvSpPr>
        <p:spPr>
          <a:xfrm>
            <a:off x="3252003" y="1356296"/>
            <a:ext cx="54598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An eligibility trace allows the reward to be backed up faster through recently visited (or “eligible”) states, rather than just the current state</a:t>
            </a:r>
          </a:p>
        </p:txBody>
      </p:sp>
      <p:pic>
        <p:nvPicPr>
          <p:cNvPr id="25602" name="Picture 2" descr="http://www.incompleteideas.net/book/ebook/imgtmp15.png">
            <a:extLst>
              <a:ext uri="{FF2B5EF4-FFF2-40B4-BE49-F238E27FC236}">
                <a16:creationId xmlns:a16="http://schemas.microsoft.com/office/drawing/2014/main" id="{09D3A0C1-336C-C045-9A14-35F51A100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49"/>
          <a:stretch/>
        </p:blipFill>
        <p:spPr bwMode="auto">
          <a:xfrm>
            <a:off x="829611" y="5505083"/>
            <a:ext cx="3529056" cy="113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4FF73F7-6C5C-044F-A426-443358742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45" y="1314572"/>
            <a:ext cx="2357174" cy="207145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17082F1-7F86-CB42-984E-AF5F1AD45234}"/>
              </a:ext>
            </a:extLst>
          </p:cNvPr>
          <p:cNvSpPr txBox="1"/>
          <p:nvPr/>
        </p:nvSpPr>
        <p:spPr>
          <a:xfrm>
            <a:off x="1768412" y="5406120"/>
            <a:ext cx="28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eligibility trace for one state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3C1DF5-C8D0-D347-A976-8442AA0EA329}"/>
              </a:ext>
            </a:extLst>
          </p:cNvPr>
          <p:cNvSpPr txBox="1"/>
          <p:nvPr/>
        </p:nvSpPr>
        <p:spPr>
          <a:xfrm>
            <a:off x="1599462" y="642240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visits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083CB7C-08EE-8842-CF98-6B3CF5489E32}"/>
                  </a:ext>
                </a:extLst>
              </p:cNvPr>
              <p:cNvSpPr/>
              <p:nvPr/>
            </p:nvSpPr>
            <p:spPr>
              <a:xfrm>
                <a:off x="783870" y="3602374"/>
                <a:ext cx="24200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083CB7C-08EE-8842-CF98-6B3CF5489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70" y="3602374"/>
                <a:ext cx="2420086" cy="461665"/>
              </a:xfrm>
              <a:prstGeom prst="rect">
                <a:avLst/>
              </a:prstGeom>
              <a:blipFill>
                <a:blip r:embed="rId6"/>
                <a:stretch>
                  <a:fillRect l="-1563" b="-78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3ABF7E-84A5-9E59-3675-93AE2E4A9140}"/>
                  </a:ext>
                </a:extLst>
              </p:cNvPr>
              <p:cNvSpPr/>
              <p:nvPr/>
            </p:nvSpPr>
            <p:spPr>
              <a:xfrm>
                <a:off x="746445" y="4671687"/>
                <a:ext cx="31154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GB" sz="2400" i="1" dirty="0"/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+1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3ABF7E-84A5-9E59-3675-93AE2E4A9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45" y="4671687"/>
                <a:ext cx="3115405" cy="461665"/>
              </a:xfrm>
              <a:prstGeom prst="rect">
                <a:avLst/>
              </a:prstGeom>
              <a:blipFill>
                <a:blip r:embed="rId7"/>
                <a:stretch>
                  <a:fillRect l="-405" t="-10526" r="-2024" b="-26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06712A7-ACDF-D1BA-4F82-E7F2D1E57BC8}"/>
                  </a:ext>
                </a:extLst>
              </p:cNvPr>
              <p:cNvSpPr/>
              <p:nvPr/>
            </p:nvSpPr>
            <p:spPr>
              <a:xfrm>
                <a:off x="770618" y="4140788"/>
                <a:ext cx="1672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GB" sz="2400" i="1" dirty="0"/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06712A7-ACDF-D1BA-4F82-E7F2D1E57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18" y="4140788"/>
                <a:ext cx="1672574" cy="461665"/>
              </a:xfrm>
              <a:prstGeom prst="rect">
                <a:avLst/>
              </a:prstGeom>
              <a:blipFill>
                <a:blip r:embed="rId8"/>
                <a:stretch>
                  <a:fillRect l="-752" t="-7895" b="-26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6CDFDC-F873-9172-0D3C-1CC31C3168C5}"/>
              </a:ext>
            </a:extLst>
          </p:cNvPr>
          <p:cNvCxnSpPr>
            <a:cxnSpLocks/>
          </p:cNvCxnSpPr>
          <p:nvPr/>
        </p:nvCxnSpPr>
        <p:spPr>
          <a:xfrm flipH="1">
            <a:off x="3306306" y="3832213"/>
            <a:ext cx="50644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32FC7A-4B85-28A5-51D3-4D728A849F56}"/>
              </a:ext>
            </a:extLst>
          </p:cNvPr>
          <p:cNvSpPr txBox="1"/>
          <p:nvPr/>
        </p:nvSpPr>
        <p:spPr>
          <a:xfrm>
            <a:off x="3931620" y="3669180"/>
            <a:ext cx="1980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eligibility trace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F36B02-0356-D03C-416A-D6DCEDF438B0}"/>
              </a:ext>
            </a:extLst>
          </p:cNvPr>
          <p:cNvSpPr txBox="1"/>
          <p:nvPr/>
        </p:nvSpPr>
        <p:spPr>
          <a:xfrm>
            <a:off x="4411873" y="474863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update </a:t>
            </a:r>
            <a:r>
              <a:rPr lang="en-US" sz="1400" b="1" dirty="0"/>
              <a:t>current</a:t>
            </a:r>
            <a:r>
              <a:rPr lang="en-US" sz="1400" dirty="0"/>
              <a:t> state by 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56825F-BD5B-2DC5-BAF5-99F0286D29FD}"/>
              </a:ext>
            </a:extLst>
          </p:cNvPr>
          <p:cNvCxnSpPr>
            <a:cxnSpLocks/>
          </p:cNvCxnSpPr>
          <p:nvPr/>
        </p:nvCxnSpPr>
        <p:spPr>
          <a:xfrm flipH="1">
            <a:off x="4004822" y="4906379"/>
            <a:ext cx="420303" cy="939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2216EDC-8E70-6128-CC78-5E2A64FBDEBC}"/>
              </a:ext>
            </a:extLst>
          </p:cNvPr>
          <p:cNvSpPr txBox="1"/>
          <p:nvPr/>
        </p:nvSpPr>
        <p:spPr>
          <a:xfrm>
            <a:off x="2954965" y="4223271"/>
            <a:ext cx="4226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decay eligibility trace by lambda + discount (gamma)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3286FB-B348-A0C9-41D6-2A0F418DCA9E}"/>
              </a:ext>
            </a:extLst>
          </p:cNvPr>
          <p:cNvCxnSpPr>
            <a:cxnSpLocks/>
          </p:cNvCxnSpPr>
          <p:nvPr/>
        </p:nvCxnSpPr>
        <p:spPr>
          <a:xfrm flipH="1">
            <a:off x="2547915" y="4381020"/>
            <a:ext cx="420303" cy="939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239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Eligibility trace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48439" y="6488668"/>
            <a:ext cx="2055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Gerstner (2018)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FE6152-C6B7-E849-B26A-5E55AD93496E}"/>
              </a:ext>
            </a:extLst>
          </p:cNvPr>
          <p:cNvSpPr txBox="1"/>
          <p:nvPr/>
        </p:nvSpPr>
        <p:spPr>
          <a:xfrm>
            <a:off x="4881649" y="1700077"/>
            <a:ext cx="3209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The agent learns faster with an eligibility trace, because rewards are backed up more rapidly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29052A-364E-954E-8F54-75CA5830B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45" y="1326484"/>
            <a:ext cx="3634255" cy="282893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04F894-6273-DC49-B416-B9FE4E969767}"/>
              </a:ext>
            </a:extLst>
          </p:cNvPr>
          <p:cNvCxnSpPr>
            <a:cxnSpLocks/>
          </p:cNvCxnSpPr>
          <p:nvPr/>
        </p:nvCxnSpPr>
        <p:spPr>
          <a:xfrm>
            <a:off x="2652125" y="2668145"/>
            <a:ext cx="503583" cy="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6E599F-22A9-1843-BF7F-A0BFF253C095}"/>
              </a:ext>
            </a:extLst>
          </p:cNvPr>
          <p:cNvCxnSpPr>
            <a:cxnSpLocks/>
          </p:cNvCxnSpPr>
          <p:nvPr/>
        </p:nvCxnSpPr>
        <p:spPr>
          <a:xfrm>
            <a:off x="2664413" y="2961865"/>
            <a:ext cx="490330" cy="0"/>
          </a:xfrm>
          <a:prstGeom prst="line">
            <a:avLst/>
          </a:prstGeom>
          <a:ln w="38100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1439B5-D043-4340-A63F-A29AC64F85A6}"/>
                  </a:ext>
                </a:extLst>
              </p:cNvPr>
              <p:cNvSpPr txBox="1"/>
              <p:nvPr/>
            </p:nvSpPr>
            <p:spPr>
              <a:xfrm>
                <a:off x="3182212" y="2470227"/>
                <a:ext cx="1437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1439B5-D043-4340-A63F-A29AC64F8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212" y="2470227"/>
                <a:ext cx="1437381" cy="369332"/>
              </a:xfrm>
              <a:prstGeom prst="rect">
                <a:avLst/>
              </a:prstGeom>
              <a:blipFill>
                <a:blip r:embed="rId5"/>
                <a:stretch>
                  <a:fillRect l="-350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01954F-0169-944A-A333-522984F2D145}"/>
                  </a:ext>
                </a:extLst>
              </p:cNvPr>
              <p:cNvSpPr txBox="1"/>
              <p:nvPr/>
            </p:nvSpPr>
            <p:spPr>
              <a:xfrm>
                <a:off x="3194500" y="2777199"/>
                <a:ext cx="14670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(no eligibility)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01954F-0169-944A-A333-522984F2D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500" y="2777199"/>
                <a:ext cx="1467068" cy="923330"/>
              </a:xfrm>
              <a:prstGeom prst="rect">
                <a:avLst/>
              </a:prstGeom>
              <a:blipFill>
                <a:blip r:embed="rId6"/>
                <a:stretch>
                  <a:fillRect l="-4348" t="-2740" r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1BD7912-8170-4C47-B177-884E85F31EF1}"/>
              </a:ext>
            </a:extLst>
          </p:cNvPr>
          <p:cNvSpPr txBox="1"/>
          <p:nvPr/>
        </p:nvSpPr>
        <p:spPr>
          <a:xfrm>
            <a:off x="441645" y="4564245"/>
            <a:ext cx="52693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Neurally</a:t>
            </a:r>
            <a:r>
              <a:rPr lang="en-GB" sz="2800" dirty="0"/>
              <a:t>, eligibility traces may be mediated by slow timescales of learning or synaptic “tagging” at the synapse</a:t>
            </a:r>
          </a:p>
        </p:txBody>
      </p:sp>
      <p:pic>
        <p:nvPicPr>
          <p:cNvPr id="33" name="Picture 32" descr="Screen shot 2012-10-08 at 17.32.07.png">
            <a:extLst>
              <a:ext uri="{FF2B5EF4-FFF2-40B4-BE49-F238E27FC236}">
                <a16:creationId xmlns:a16="http://schemas.microsoft.com/office/drawing/2014/main" id="{AA1CCC94-9C59-6E48-960D-E6FD727CF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6793" y="3950815"/>
            <a:ext cx="2504142" cy="225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53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Multiple controllers for behaviour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11E63AC-D282-3C4C-9990-112F9B4EC581}"/>
              </a:ext>
            </a:extLst>
          </p:cNvPr>
          <p:cNvSpPr txBox="1"/>
          <p:nvPr/>
        </p:nvSpPr>
        <p:spPr>
          <a:xfrm>
            <a:off x="4415693" y="6447974"/>
            <a:ext cx="48283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Daw</a:t>
            </a:r>
            <a:r>
              <a:rPr lang="en-US" sz="2200" dirty="0"/>
              <a:t> &amp; Dayan 2005; Dolan &amp; Dayan 2013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0210CC-211E-694D-8F50-2AE4EBC83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571859" y="3277405"/>
            <a:ext cx="1594487" cy="15542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258D68A-22C2-D044-A2BC-1572E39B5E70}"/>
                  </a:ext>
                </a:extLst>
              </p:cNvPr>
              <p:cNvSpPr txBox="1"/>
              <p:nvPr/>
            </p:nvSpPr>
            <p:spPr>
              <a:xfrm>
                <a:off x="4386212" y="5393034"/>
                <a:ext cx="123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updated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258D68A-22C2-D044-A2BC-1572E39B5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212" y="5393034"/>
                <a:ext cx="123815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A79A9D6D-5F49-6C47-8ABB-488500825271}"/>
              </a:ext>
            </a:extLst>
          </p:cNvPr>
          <p:cNvGrpSpPr/>
          <p:nvPr/>
        </p:nvGrpSpPr>
        <p:grpSpPr>
          <a:xfrm>
            <a:off x="2975426" y="4968854"/>
            <a:ext cx="3984402" cy="975177"/>
            <a:chOff x="3900711" y="3609922"/>
            <a:chExt cx="3984402" cy="975177"/>
          </a:xfrm>
        </p:grpSpPr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FDB65E3F-5B00-E64B-B235-848AC51B2C9B}"/>
                </a:ext>
              </a:extLst>
            </p:cNvPr>
            <p:cNvSpPr/>
            <p:nvPr/>
          </p:nvSpPr>
          <p:spPr>
            <a:xfrm rot="16200000">
              <a:off x="3867589" y="3909040"/>
              <a:ext cx="709181" cy="642938"/>
            </a:xfrm>
            <a:prstGeom prst="bentArrow">
              <a:avLst>
                <a:gd name="adj1" fmla="val 25000"/>
                <a:gd name="adj2" fmla="val 46111"/>
                <a:gd name="adj3" fmla="val 47222"/>
                <a:gd name="adj4" fmla="val 4375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Bent Arrow 19">
              <a:extLst>
                <a:ext uri="{FF2B5EF4-FFF2-40B4-BE49-F238E27FC236}">
                  <a16:creationId xmlns:a16="http://schemas.microsoft.com/office/drawing/2014/main" id="{96C00C83-0AEC-D346-AABA-A3039BB8E606}"/>
                </a:ext>
              </a:extLst>
            </p:cNvPr>
            <p:cNvSpPr/>
            <p:nvPr/>
          </p:nvSpPr>
          <p:spPr>
            <a:xfrm rot="16200000" flipV="1">
              <a:off x="6821389" y="3718064"/>
              <a:ext cx="972341" cy="756059"/>
            </a:xfrm>
            <a:prstGeom prst="bentArrow">
              <a:avLst>
                <a:gd name="adj1" fmla="val 21552"/>
                <a:gd name="adj2" fmla="val 35785"/>
                <a:gd name="adj3" fmla="val 47222"/>
                <a:gd name="adj4" fmla="val 3739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DB74B4-5912-8745-9BC9-FDE7164A903B}"/>
                </a:ext>
              </a:extLst>
            </p:cNvPr>
            <p:cNvSpPr/>
            <p:nvPr/>
          </p:nvSpPr>
          <p:spPr>
            <a:xfrm>
              <a:off x="4543649" y="4426299"/>
              <a:ext cx="2385881" cy="1559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1E8FADD-FD22-354F-82F2-E072274E2DCE}"/>
                </a:ext>
              </a:extLst>
            </p:cNvPr>
            <p:cNvSpPr/>
            <p:nvPr/>
          </p:nvSpPr>
          <p:spPr>
            <a:xfrm>
              <a:off x="7014258" y="3609922"/>
              <a:ext cx="870855" cy="4148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B0EA357-9013-4149-9B87-810A823520A6}"/>
                </a:ext>
              </a:extLst>
            </p:cNvPr>
            <p:cNvSpPr/>
            <p:nvPr/>
          </p:nvSpPr>
          <p:spPr>
            <a:xfrm rot="5400000">
              <a:off x="7140230" y="3839981"/>
              <a:ext cx="574501" cy="16445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4" name="Picture 6" descr="Image result for robot drawing with empty head">
            <a:extLst>
              <a:ext uri="{FF2B5EF4-FFF2-40B4-BE49-F238E27FC236}">
                <a16:creationId xmlns:a16="http://schemas.microsoft.com/office/drawing/2014/main" id="{33C2AA6B-E42E-AB42-BFCD-6962FE2DF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73" b="31940"/>
          <a:stretch/>
        </p:blipFill>
        <p:spPr bwMode="auto">
          <a:xfrm>
            <a:off x="2392632" y="3123048"/>
            <a:ext cx="1759132" cy="193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Image result for computer chip drawing">
            <a:extLst>
              <a:ext uri="{FF2B5EF4-FFF2-40B4-BE49-F238E27FC236}">
                <a16:creationId xmlns:a16="http://schemas.microsoft.com/office/drawing/2014/main" id="{F9E1F94F-8D4B-E544-8B77-6BC21C61E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8"/>
          <a:stretch/>
        </p:blipFill>
        <p:spPr bwMode="auto">
          <a:xfrm>
            <a:off x="3018450" y="3269028"/>
            <a:ext cx="507495" cy="60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62500DF5-E2D6-FE47-8C3E-C3E1BD17259E}"/>
              </a:ext>
            </a:extLst>
          </p:cNvPr>
          <p:cNvSpPr/>
          <p:nvPr/>
        </p:nvSpPr>
        <p:spPr>
          <a:xfrm>
            <a:off x="4415693" y="4018888"/>
            <a:ext cx="1117600" cy="812800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7A3B5F10-4715-C54D-9F13-5C7EFC60D381}"/>
              </a:ext>
            </a:extLst>
          </p:cNvPr>
          <p:cNvSpPr/>
          <p:nvPr/>
        </p:nvSpPr>
        <p:spPr>
          <a:xfrm rot="10800000">
            <a:off x="4092724" y="3187408"/>
            <a:ext cx="1117600" cy="812800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3B5559B-6DF9-AE43-9EE2-975E8CAEA26C}"/>
                  </a:ext>
                </a:extLst>
              </p:cNvPr>
              <p:cNvSpPr txBox="1"/>
              <p:nvPr/>
            </p:nvSpPr>
            <p:spPr>
              <a:xfrm>
                <a:off x="4524340" y="3409142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3B5559B-6DF9-AE43-9EE2-975E8CAEA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340" y="3409142"/>
                <a:ext cx="3679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E7C9857-A076-944C-92B3-F74E4C945143}"/>
                  </a:ext>
                </a:extLst>
              </p:cNvPr>
              <p:cNvSpPr txBox="1"/>
              <p:nvPr/>
            </p:nvSpPr>
            <p:spPr>
              <a:xfrm>
                <a:off x="4218453" y="4271399"/>
                <a:ext cx="1090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E7C9857-A076-944C-92B3-F74E4C945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453" y="4271399"/>
                <a:ext cx="1090042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loud Callout 29">
            <a:extLst>
              <a:ext uri="{FF2B5EF4-FFF2-40B4-BE49-F238E27FC236}">
                <a16:creationId xmlns:a16="http://schemas.microsoft.com/office/drawing/2014/main" id="{77B77EA0-47DC-A946-8790-052E432D9627}"/>
              </a:ext>
            </a:extLst>
          </p:cNvPr>
          <p:cNvSpPr/>
          <p:nvPr/>
        </p:nvSpPr>
        <p:spPr>
          <a:xfrm flipH="1">
            <a:off x="489857" y="1198481"/>
            <a:ext cx="2909618" cy="1414895"/>
          </a:xfrm>
          <a:prstGeom prst="cloudCallout">
            <a:avLst>
              <a:gd name="adj1" fmla="val -31231"/>
              <a:gd name="adj2" fmla="val 82357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D8664A-947E-C745-ABB4-EDD3B93256C1}"/>
              </a:ext>
            </a:extLst>
          </p:cNvPr>
          <p:cNvGrpSpPr/>
          <p:nvPr/>
        </p:nvGrpSpPr>
        <p:grpSpPr>
          <a:xfrm>
            <a:off x="1113584" y="1415143"/>
            <a:ext cx="606359" cy="793986"/>
            <a:chOff x="3045775" y="3079505"/>
            <a:chExt cx="1759132" cy="1939961"/>
          </a:xfrm>
        </p:grpSpPr>
        <p:pic>
          <p:nvPicPr>
            <p:cNvPr id="31" name="Picture 6" descr="Image result for robot drawing with empty head">
              <a:extLst>
                <a:ext uri="{FF2B5EF4-FFF2-40B4-BE49-F238E27FC236}">
                  <a16:creationId xmlns:a16="http://schemas.microsoft.com/office/drawing/2014/main" id="{E05E4083-9351-BA46-AB45-046A7E9B4C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3" b="31940"/>
            <a:stretch/>
          </p:blipFill>
          <p:spPr bwMode="auto">
            <a:xfrm>
              <a:off x="3045775" y="3079505"/>
              <a:ext cx="1759132" cy="1939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 descr="Image result for computer chip drawing">
              <a:extLst>
                <a:ext uri="{FF2B5EF4-FFF2-40B4-BE49-F238E27FC236}">
                  <a16:creationId xmlns:a16="http://schemas.microsoft.com/office/drawing/2014/main" id="{2EDB5862-349A-ED4B-A37E-03E60FBF68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08"/>
            <a:stretch/>
          </p:blipFill>
          <p:spPr bwMode="auto">
            <a:xfrm>
              <a:off x="3671593" y="3225485"/>
              <a:ext cx="507495" cy="606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019E56B-B402-064A-9DC0-1AC9C3E02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14987" y="1505016"/>
            <a:ext cx="689444" cy="672060"/>
          </a:xfrm>
          <a:prstGeom prst="rect">
            <a:avLst/>
          </a:prstGeom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F32E030A-C71B-0C45-A51F-14FD689ABA8A}"/>
              </a:ext>
            </a:extLst>
          </p:cNvPr>
          <p:cNvSpPr/>
          <p:nvPr/>
        </p:nvSpPr>
        <p:spPr>
          <a:xfrm>
            <a:off x="1719943" y="1799334"/>
            <a:ext cx="446410" cy="307777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D25FA0CC-FAF9-C842-B564-B6C655BFF118}"/>
              </a:ext>
            </a:extLst>
          </p:cNvPr>
          <p:cNvSpPr/>
          <p:nvPr/>
        </p:nvSpPr>
        <p:spPr>
          <a:xfrm rot="10800000">
            <a:off x="1676304" y="1530294"/>
            <a:ext cx="446410" cy="307777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53FE9F-12B9-D84B-BAFE-D883EE0EAB63}"/>
              </a:ext>
            </a:extLst>
          </p:cNvPr>
          <p:cNvSpPr txBox="1"/>
          <p:nvPr/>
        </p:nvSpPr>
        <p:spPr>
          <a:xfrm>
            <a:off x="392455" y="4343316"/>
            <a:ext cx="21478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Model free, 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learning from 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experience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E046A2-E10D-CD45-A359-AF4358F3C2AC}"/>
              </a:ext>
            </a:extLst>
          </p:cNvPr>
          <p:cNvSpPr txBox="1"/>
          <p:nvPr/>
        </p:nvSpPr>
        <p:spPr>
          <a:xfrm>
            <a:off x="3615191" y="1179701"/>
            <a:ext cx="50553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Model based, 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learning (and deciding) from mental simulation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C88449-862A-9747-8569-07A6029DCB30}"/>
              </a:ext>
            </a:extLst>
          </p:cNvPr>
          <p:cNvSpPr txBox="1"/>
          <p:nvPr/>
        </p:nvSpPr>
        <p:spPr>
          <a:xfrm>
            <a:off x="408209" y="5678547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inflexible, efficient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124645-BB31-6541-829B-AEC9CC7465B1}"/>
              </a:ext>
            </a:extLst>
          </p:cNvPr>
          <p:cNvSpPr txBox="1"/>
          <p:nvPr/>
        </p:nvSpPr>
        <p:spPr>
          <a:xfrm>
            <a:off x="3615191" y="2473043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flexible, costly</a:t>
            </a:r>
          </a:p>
        </p:txBody>
      </p:sp>
    </p:spTree>
    <p:extLst>
      <p:ext uri="{BB962C8B-B14F-4D97-AF65-F5344CB8AC3E}">
        <p14:creationId xmlns:p14="http://schemas.microsoft.com/office/powerpoint/2010/main" val="2000199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3-02-15 at 12.53.27.png">
            <a:extLst>
              <a:ext uri="{FF2B5EF4-FFF2-40B4-BE49-F238E27FC236}">
                <a16:creationId xmlns:a16="http://schemas.microsoft.com/office/drawing/2014/main" id="{CD68FCCF-98EF-4B47-B4CD-46D4BD6EC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67" y="1369746"/>
            <a:ext cx="4692650" cy="3290432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The options framework (HRL)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D14272A-194C-FB49-B0CD-B8075CCBC8AA}"/>
              </a:ext>
            </a:extLst>
          </p:cNvPr>
          <p:cNvSpPr/>
          <p:nvPr/>
        </p:nvSpPr>
        <p:spPr>
          <a:xfrm>
            <a:off x="6292133" y="6396335"/>
            <a:ext cx="27419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Kennerley</a:t>
            </a:r>
            <a:r>
              <a:rPr lang="en-US" sz="2400" dirty="0"/>
              <a:t> et al 2006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D54743-D897-7642-ABFC-4C59272E47F1}"/>
              </a:ext>
            </a:extLst>
          </p:cNvPr>
          <p:cNvSpPr/>
          <p:nvPr/>
        </p:nvSpPr>
        <p:spPr>
          <a:xfrm>
            <a:off x="459149" y="1284187"/>
            <a:ext cx="300948" cy="4308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Screen shot 2013-02-15 at 12.27.30.png">
            <a:extLst>
              <a:ext uri="{FF2B5EF4-FFF2-40B4-BE49-F238E27FC236}">
                <a16:creationId xmlns:a16="http://schemas.microsoft.com/office/drawing/2014/main" id="{81418828-24E8-4F4D-B208-23DB6B17E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574" y="3348540"/>
            <a:ext cx="1390544" cy="81553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F87449-AE6E-2C4B-BEFC-02692C536FAF}"/>
              </a:ext>
            </a:extLst>
          </p:cNvPr>
          <p:cNvCxnSpPr>
            <a:cxnSpLocks/>
          </p:cNvCxnSpPr>
          <p:nvPr/>
        </p:nvCxnSpPr>
        <p:spPr>
          <a:xfrm>
            <a:off x="1526919" y="3250064"/>
            <a:ext cx="0" cy="2923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D29318-77AD-8D44-BB9F-264765BE5869}"/>
              </a:ext>
            </a:extLst>
          </p:cNvPr>
          <p:cNvSpPr txBox="1"/>
          <p:nvPr/>
        </p:nvSpPr>
        <p:spPr>
          <a:xfrm>
            <a:off x="1127574" y="2929970"/>
            <a:ext cx="1183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 lesion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90622A-05A0-A146-B8BA-C29F91B6CD84}"/>
              </a:ext>
            </a:extLst>
          </p:cNvPr>
          <p:cNvSpPr txBox="1"/>
          <p:nvPr/>
        </p:nvSpPr>
        <p:spPr>
          <a:xfrm>
            <a:off x="5370836" y="1499623"/>
            <a:ext cx="34324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chemeClr val="bg1">
                    <a:lumMod val="50000"/>
                  </a:schemeClr>
                </a:solidFill>
              </a:rPr>
              <a:t>dACC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 lesions provoke failures of sustained action selection in a reversal learning task, i.e. in ability to stick to a fixed policy</a:t>
            </a: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DD4B92-F67C-DA44-80DD-6B62721D4CDF}"/>
              </a:ext>
            </a:extLst>
          </p:cNvPr>
          <p:cNvSpPr/>
          <p:nvPr/>
        </p:nvSpPr>
        <p:spPr>
          <a:xfrm>
            <a:off x="211015" y="4977411"/>
            <a:ext cx="88230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/>
              <a:t>Neural evidence supports a role for the </a:t>
            </a:r>
            <a:r>
              <a:rPr lang="en-GB" sz="3200" dirty="0" err="1"/>
              <a:t>dACC</a:t>
            </a:r>
            <a:r>
              <a:rPr lang="en-GB" sz="3200" dirty="0"/>
              <a:t> in HRL</a:t>
            </a:r>
          </a:p>
          <a:p>
            <a:endParaRPr lang="en-GB" sz="800" dirty="0"/>
          </a:p>
          <a:p>
            <a:r>
              <a:rPr lang="en-GB" sz="3200" dirty="0">
                <a:solidFill>
                  <a:schemeClr val="accent1"/>
                </a:solidFill>
              </a:rPr>
              <a:t>See Holroyd &amp; Yeung 2012</a:t>
            </a:r>
          </a:p>
        </p:txBody>
      </p:sp>
    </p:spTree>
    <p:extLst>
      <p:ext uri="{BB962C8B-B14F-4D97-AF65-F5344CB8AC3E}">
        <p14:creationId xmlns:p14="http://schemas.microsoft.com/office/powerpoint/2010/main" val="631150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The options framework (HRL)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D14272A-194C-FB49-B0CD-B8075CCBC8AA}"/>
              </a:ext>
            </a:extLst>
          </p:cNvPr>
          <p:cNvSpPr/>
          <p:nvPr/>
        </p:nvSpPr>
        <p:spPr>
          <a:xfrm>
            <a:off x="5574681" y="6386419"/>
            <a:ext cx="3414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Shidara</a:t>
            </a:r>
            <a:r>
              <a:rPr lang="en-US" sz="2400" dirty="0"/>
              <a:t> &amp; Richmond 2002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D54743-D897-7642-ABFC-4C59272E47F1}"/>
              </a:ext>
            </a:extLst>
          </p:cNvPr>
          <p:cNvSpPr/>
          <p:nvPr/>
        </p:nvSpPr>
        <p:spPr>
          <a:xfrm>
            <a:off x="459149" y="1284187"/>
            <a:ext cx="300948" cy="4308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90622A-05A0-A146-B8BA-C29F91B6CD84}"/>
              </a:ext>
            </a:extLst>
          </p:cNvPr>
          <p:cNvSpPr txBox="1"/>
          <p:nvPr/>
        </p:nvSpPr>
        <p:spPr>
          <a:xfrm>
            <a:off x="5185352" y="1499623"/>
            <a:ext cx="34324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chemeClr val="bg1">
                    <a:lumMod val="50000"/>
                  </a:schemeClr>
                </a:solidFill>
              </a:rPr>
              <a:t>dACC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 neurons signal proximity to a reward during extended behaviours (black line)</a:t>
            </a: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DD4B92-F67C-DA44-80DD-6B62721D4CDF}"/>
              </a:ext>
            </a:extLst>
          </p:cNvPr>
          <p:cNvSpPr/>
          <p:nvPr/>
        </p:nvSpPr>
        <p:spPr>
          <a:xfrm>
            <a:off x="760097" y="4985202"/>
            <a:ext cx="80432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This suggests that </a:t>
            </a:r>
            <a:r>
              <a:rPr lang="en-GB" sz="2800" dirty="0" err="1"/>
              <a:t>dACC</a:t>
            </a:r>
            <a:r>
              <a:rPr lang="en-GB" sz="2800" dirty="0"/>
              <a:t> neurons signal proximity to the termination of a sequence of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72597-3D08-C64C-970B-14D944B4C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49" y="1311497"/>
            <a:ext cx="4450476" cy="32265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CE8A302-0270-1945-AE8F-48B96F026243}"/>
              </a:ext>
            </a:extLst>
          </p:cNvPr>
          <p:cNvSpPr/>
          <p:nvPr/>
        </p:nvSpPr>
        <p:spPr>
          <a:xfrm>
            <a:off x="263596" y="1233301"/>
            <a:ext cx="496501" cy="2319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70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>
                <a:latin typeface="Calibri" charset="0"/>
              </a:rPr>
              <a:t>Single-celled organisms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12" y="1900475"/>
            <a:ext cx="3342447" cy="188161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436075" y="1486435"/>
            <a:ext cx="45161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Even the bacterium E Coli can sense </a:t>
            </a:r>
            <a:r>
              <a:rPr lang="en-US" sz="2400" dirty="0" err="1"/>
              <a:t>favoured</a:t>
            </a:r>
            <a:r>
              <a:rPr lang="en-US" sz="2400" dirty="0"/>
              <a:t> and </a:t>
            </a:r>
            <a:r>
              <a:rPr lang="en-US" sz="2400" dirty="0" err="1"/>
              <a:t>disfavoured</a:t>
            </a:r>
            <a:r>
              <a:rPr lang="en-US" sz="2400" dirty="0"/>
              <a:t> chemicals in the local environment</a:t>
            </a:r>
          </a:p>
          <a:p>
            <a:endParaRPr lang="en-US" sz="800" dirty="0"/>
          </a:p>
          <a:p>
            <a:r>
              <a:rPr lang="en-US" sz="2400" dirty="0"/>
              <a:t>It navigates towards </a:t>
            </a:r>
            <a:r>
              <a:rPr lang="en-US" sz="2400" dirty="0" err="1"/>
              <a:t>favoured</a:t>
            </a:r>
            <a:r>
              <a:rPr lang="en-US" sz="2400" dirty="0"/>
              <a:t> chemicals, using “running” and “tumbling” movements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7976" y="1458006"/>
            <a:ext cx="1694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Escherichia Coli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6FE0A4-CC66-CC44-94F0-7C53A6D71EA4}"/>
              </a:ext>
            </a:extLst>
          </p:cNvPr>
          <p:cNvSpPr/>
          <p:nvPr/>
        </p:nvSpPr>
        <p:spPr>
          <a:xfrm>
            <a:off x="638687" y="4646903"/>
            <a:ext cx="81025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cs typeface="Times New Roman"/>
              </a:rPr>
              <a:t>However, the behavior of this system is not modifiable with experience, but hardcoded by evolution</a:t>
            </a:r>
            <a:endParaRPr lang="en-US" sz="24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1390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Model-based tree search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3F50148-71DF-1149-9A30-208BF2AA09BF}"/>
              </a:ext>
            </a:extLst>
          </p:cNvPr>
          <p:cNvSpPr/>
          <p:nvPr/>
        </p:nvSpPr>
        <p:spPr>
          <a:xfrm>
            <a:off x="2895602" y="1469574"/>
            <a:ext cx="1458686" cy="968828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</a:gra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2BE07E3-AFD8-6046-9D7E-3A14F91AB5E8}"/>
              </a:ext>
            </a:extLst>
          </p:cNvPr>
          <p:cNvSpPr/>
          <p:nvPr/>
        </p:nvSpPr>
        <p:spPr>
          <a:xfrm>
            <a:off x="1763488" y="3178631"/>
            <a:ext cx="1458686" cy="968828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</a:gra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5BB8CF-E4E8-D040-8709-2FA852DD20B3}"/>
              </a:ext>
            </a:extLst>
          </p:cNvPr>
          <p:cNvSpPr/>
          <p:nvPr/>
        </p:nvSpPr>
        <p:spPr>
          <a:xfrm>
            <a:off x="4180117" y="3178631"/>
            <a:ext cx="1458686" cy="968828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</a:gra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DCFD23-DEFB-AF45-8240-8D548A9F7DE1}"/>
              </a:ext>
            </a:extLst>
          </p:cNvPr>
          <p:cNvSpPr/>
          <p:nvPr/>
        </p:nvSpPr>
        <p:spPr>
          <a:xfrm>
            <a:off x="607579" y="5116287"/>
            <a:ext cx="1858507" cy="968828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</a:gra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8A8038-754B-F145-9741-429AC11D34E1}"/>
              </a:ext>
            </a:extLst>
          </p:cNvPr>
          <p:cNvSpPr/>
          <p:nvPr/>
        </p:nvSpPr>
        <p:spPr>
          <a:xfrm>
            <a:off x="2662970" y="5116287"/>
            <a:ext cx="1991145" cy="968828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</a:gra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BEF176-4829-9142-A329-5110EDAF8633}"/>
              </a:ext>
            </a:extLst>
          </p:cNvPr>
          <p:cNvCxnSpPr>
            <a:cxnSpLocks/>
            <a:stCxn id="45" idx="2"/>
            <a:endCxn id="15" idx="0"/>
          </p:cNvCxnSpPr>
          <p:nvPr/>
        </p:nvCxnSpPr>
        <p:spPr>
          <a:xfrm flipH="1">
            <a:off x="2492831" y="2316679"/>
            <a:ext cx="778564" cy="86195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90F972-B840-2543-9D4E-80325F6C8936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3963974" y="2316679"/>
            <a:ext cx="945486" cy="86195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20F3E0-32C7-B64A-88DF-AF99A7B3CF21}"/>
              </a:ext>
            </a:extLst>
          </p:cNvPr>
          <p:cNvCxnSpPr>
            <a:cxnSpLocks/>
            <a:stCxn id="47" idx="2"/>
            <a:endCxn id="18" idx="0"/>
          </p:cNvCxnSpPr>
          <p:nvPr/>
        </p:nvCxnSpPr>
        <p:spPr>
          <a:xfrm flipH="1">
            <a:off x="1536833" y="4029678"/>
            <a:ext cx="577450" cy="108660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76F4E2-A3CA-D34F-9E24-C92716C3320E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805524" y="4040562"/>
            <a:ext cx="853019" cy="10757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69F5E71-14EA-4940-BB6F-F8F1AC58A507}"/>
              </a:ext>
            </a:extLst>
          </p:cNvPr>
          <p:cNvSpPr/>
          <p:nvPr/>
        </p:nvSpPr>
        <p:spPr>
          <a:xfrm>
            <a:off x="2126544" y="3287250"/>
            <a:ext cx="73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fridge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A1B6D4-06A7-D34A-A211-8490AAF16882}"/>
              </a:ext>
            </a:extLst>
          </p:cNvPr>
          <p:cNvSpPr/>
          <p:nvPr/>
        </p:nvSpPr>
        <p:spPr>
          <a:xfrm>
            <a:off x="4587128" y="3287250"/>
            <a:ext cx="644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oven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E91770-95CB-AF4C-909E-3E65B0488AF1}"/>
              </a:ext>
            </a:extLst>
          </p:cNvPr>
          <p:cNvSpPr/>
          <p:nvPr/>
        </p:nvSpPr>
        <p:spPr>
          <a:xfrm>
            <a:off x="3222174" y="1532672"/>
            <a:ext cx="872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kitchen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87BEB6-F646-594D-A0B9-F4EA265B6B10}"/>
              </a:ext>
            </a:extLst>
          </p:cNvPr>
          <p:cNvSpPr/>
          <p:nvPr/>
        </p:nvSpPr>
        <p:spPr>
          <a:xfrm>
            <a:off x="1042273" y="5275635"/>
            <a:ext cx="9891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apple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(reward)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85B6D67-0E09-C346-A621-18631267E6E7}"/>
              </a:ext>
            </a:extLst>
          </p:cNvPr>
          <p:cNvSpPr/>
          <p:nvPr/>
        </p:nvSpPr>
        <p:spPr>
          <a:xfrm>
            <a:off x="2705573" y="5268685"/>
            <a:ext cx="1948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empty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(no reward)</a:t>
            </a:r>
            <a:endParaRPr lang="en-US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1DDED14-AB3F-F44D-865A-47D368ED5F91}"/>
              </a:ext>
            </a:extLst>
          </p:cNvPr>
          <p:cNvSpPr/>
          <p:nvPr/>
        </p:nvSpPr>
        <p:spPr>
          <a:xfrm>
            <a:off x="2928730" y="2035629"/>
            <a:ext cx="685329" cy="28105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left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57BB40F0-0BB8-314F-B0D4-A6F93EEFDF0A}"/>
              </a:ext>
            </a:extLst>
          </p:cNvPr>
          <p:cNvSpPr/>
          <p:nvPr/>
        </p:nvSpPr>
        <p:spPr>
          <a:xfrm>
            <a:off x="3636301" y="2035629"/>
            <a:ext cx="685329" cy="28105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right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B59B4DE-AEAB-644A-805D-65A953EFB67D}"/>
              </a:ext>
            </a:extLst>
          </p:cNvPr>
          <p:cNvSpPr/>
          <p:nvPr/>
        </p:nvSpPr>
        <p:spPr>
          <a:xfrm>
            <a:off x="1828804" y="3748628"/>
            <a:ext cx="570958" cy="28105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top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0C53363-1594-3647-A993-74931D395368}"/>
              </a:ext>
            </a:extLst>
          </p:cNvPr>
          <p:cNvSpPr/>
          <p:nvPr/>
        </p:nvSpPr>
        <p:spPr>
          <a:xfrm>
            <a:off x="2429967" y="3748628"/>
            <a:ext cx="751115" cy="28105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bottom</a:t>
            </a: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584362DD-96F1-C942-BC67-92B3F0118F5A}"/>
              </a:ext>
            </a:extLst>
          </p:cNvPr>
          <p:cNvSpPr/>
          <p:nvPr/>
        </p:nvSpPr>
        <p:spPr>
          <a:xfrm>
            <a:off x="1252964" y="3951517"/>
            <a:ext cx="575838" cy="1121229"/>
          </a:xfrm>
          <a:custGeom>
            <a:avLst/>
            <a:gdLst>
              <a:gd name="connsiteX0" fmla="*/ 271038 w 575838"/>
              <a:gd name="connsiteY0" fmla="*/ 1121229 h 1121229"/>
              <a:gd name="connsiteX1" fmla="*/ 9781 w 575838"/>
              <a:gd name="connsiteY1" fmla="*/ 337457 h 1121229"/>
              <a:gd name="connsiteX2" fmla="*/ 575838 w 575838"/>
              <a:gd name="connsiteY2" fmla="*/ 0 h 1121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5838" h="1121229">
                <a:moveTo>
                  <a:pt x="271038" y="1121229"/>
                </a:moveTo>
                <a:cubicBezTo>
                  <a:pt x="115009" y="822778"/>
                  <a:pt x="-41019" y="524328"/>
                  <a:pt x="9781" y="337457"/>
                </a:cubicBezTo>
                <a:cubicBezTo>
                  <a:pt x="60581" y="150586"/>
                  <a:pt x="318209" y="75293"/>
                  <a:pt x="575838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1890C8AC-4E88-CD4B-86B5-B6DCACE7A1C6}"/>
              </a:ext>
            </a:extLst>
          </p:cNvPr>
          <p:cNvSpPr/>
          <p:nvPr/>
        </p:nvSpPr>
        <p:spPr>
          <a:xfrm>
            <a:off x="1800252" y="2161182"/>
            <a:ext cx="1128007" cy="1572621"/>
          </a:xfrm>
          <a:custGeom>
            <a:avLst/>
            <a:gdLst>
              <a:gd name="connsiteX0" fmla="*/ 344236 w 1128007"/>
              <a:gd name="connsiteY0" fmla="*/ 1572621 h 1572621"/>
              <a:gd name="connsiteX1" fmla="*/ 39436 w 1128007"/>
              <a:gd name="connsiteY1" fmla="*/ 222792 h 1572621"/>
              <a:gd name="connsiteX2" fmla="*/ 1128007 w 1128007"/>
              <a:gd name="connsiteY2" fmla="*/ 15964 h 157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8007" h="1572621">
                <a:moveTo>
                  <a:pt x="344236" y="1572621"/>
                </a:moveTo>
                <a:cubicBezTo>
                  <a:pt x="126521" y="1027428"/>
                  <a:pt x="-91193" y="482235"/>
                  <a:pt x="39436" y="222792"/>
                </a:cubicBezTo>
                <a:cubicBezTo>
                  <a:pt x="170064" y="-36651"/>
                  <a:pt x="649035" y="-10344"/>
                  <a:pt x="1128007" y="15964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350BD3-68DF-5348-847B-4585A18471BF}"/>
              </a:ext>
            </a:extLst>
          </p:cNvPr>
          <p:cNvSpPr txBox="1"/>
          <p:nvPr/>
        </p:nvSpPr>
        <p:spPr>
          <a:xfrm>
            <a:off x="684105" y="2342305"/>
            <a:ext cx="1145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reward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backed up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8A5DE3-79C4-7443-90D1-7BCB82D8CFED}"/>
              </a:ext>
            </a:extLst>
          </p:cNvPr>
          <p:cNvSpPr/>
          <p:nvPr/>
        </p:nvSpPr>
        <p:spPr>
          <a:xfrm>
            <a:off x="5345356" y="4887688"/>
            <a:ext cx="369449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cs typeface="Times New Roman"/>
              </a:rPr>
              <a:t>Tree search allows the most valuable path to be identified directly</a:t>
            </a:r>
          </a:p>
          <a:p>
            <a:endParaRPr lang="en-US" sz="800" dirty="0">
              <a:cs typeface="Times New Roman"/>
            </a:endParaRPr>
          </a:p>
          <a:p>
            <a:endParaRPr lang="en-US" sz="800" dirty="0">
              <a:solidFill>
                <a:schemeClr val="bg1">
                  <a:lumMod val="50000"/>
                </a:schemeClr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0724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66224" t="64160"/>
          <a:stretch/>
        </p:blipFill>
        <p:spPr>
          <a:xfrm>
            <a:off x="6620932" y="3827351"/>
            <a:ext cx="2100440" cy="10711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42" y="1672633"/>
            <a:ext cx="6218690" cy="2988827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Model-based tree search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525324" y="3514987"/>
            <a:ext cx="2061739" cy="1078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07071" y="3776552"/>
            <a:ext cx="27174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…. and so on …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077" y="4915455"/>
            <a:ext cx="1235191" cy="1235191"/>
          </a:xfrm>
          <a:prstGeom prst="rect">
            <a:avLst/>
          </a:prstGeom>
          <a:ln>
            <a:noFill/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/>
          <a:srcRect l="6887" t="7587" r="6492" b="8369"/>
          <a:stretch/>
        </p:blipFill>
        <p:spPr>
          <a:xfrm>
            <a:off x="5180918" y="1133412"/>
            <a:ext cx="1215002" cy="1198333"/>
          </a:xfrm>
          <a:prstGeom prst="rect">
            <a:avLst/>
          </a:prstGeom>
          <a:ln w="3175" cmpd="sng">
            <a:solidFill>
              <a:schemeClr val="tx1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6808822" y="6098870"/>
            <a:ext cx="2039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checkmate!!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1612" y="4936761"/>
            <a:ext cx="61243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the class of method used by Deep Blue and many other AI systems for two-person games of perfect information</a:t>
            </a:r>
          </a:p>
          <a:p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42" y="1266233"/>
            <a:ext cx="1327157" cy="125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19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The two-step task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7B8A08-A85C-E848-911F-6F1D12958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34" y="1250043"/>
            <a:ext cx="3369447" cy="2178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C97070-90D5-CB40-B0DF-B3EBCC8CC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512" y="1305130"/>
            <a:ext cx="5147129" cy="20687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B3FE55-E8AC-DE48-996D-1B259BA5381D}"/>
              </a:ext>
            </a:extLst>
          </p:cNvPr>
          <p:cNvSpPr txBox="1"/>
          <p:nvPr/>
        </p:nvSpPr>
        <p:spPr>
          <a:xfrm>
            <a:off x="313023" y="3681617"/>
            <a:ext cx="84276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Task involves making two decision steps to obtain reward, with probabilistic transitions</a:t>
            </a:r>
          </a:p>
          <a:p>
            <a:endParaRPr lang="en-US" sz="2800" dirty="0"/>
          </a:p>
          <a:p>
            <a:r>
              <a:rPr lang="en-US" sz="2800" dirty="0"/>
              <a:t>Shows that humans use a mixture of model-based and model-free policies during a two-step bandit task</a:t>
            </a:r>
            <a:endParaRPr lang="en-US" sz="28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7879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Neocortex and subcortex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04523" y="6396335"/>
            <a:ext cx="1584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Doya</a:t>
            </a:r>
            <a:r>
              <a:rPr lang="en-US" sz="2400" dirty="0"/>
              <a:t>, 2007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BEEE5-F728-5247-B230-300BEC8F8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950" y="1407544"/>
            <a:ext cx="6048438" cy="35674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BA66F0-1C78-DB48-8AC1-379F1362B604}"/>
              </a:ext>
            </a:extLst>
          </p:cNvPr>
          <p:cNvSpPr txBox="1"/>
          <p:nvPr/>
        </p:nvSpPr>
        <p:spPr>
          <a:xfrm>
            <a:off x="392539" y="5128161"/>
            <a:ext cx="82252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The basal ganglia are densely and reciprocally connected with the neocortex</a:t>
            </a:r>
          </a:p>
        </p:txBody>
      </p:sp>
    </p:spTree>
    <p:extLst>
      <p:ext uri="{BB962C8B-B14F-4D97-AF65-F5344CB8AC3E}">
        <p14:creationId xmlns:p14="http://schemas.microsoft.com/office/powerpoint/2010/main" val="2933838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Limitations of tabular RL</a:t>
            </a:r>
          </a:p>
        </p:txBody>
      </p:sp>
      <p:sp>
        <p:nvSpPr>
          <p:cNvPr id="8" name="AutoShape 4" descr="Image result for medial and lateral views of brain unlabelled">
            <a:extLst>
              <a:ext uri="{FF2B5EF4-FFF2-40B4-BE49-F238E27FC236}">
                <a16:creationId xmlns:a16="http://schemas.microsoft.com/office/drawing/2014/main" id="{B96EFD0C-59C7-A34D-9411-A3A27741AF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5325" y="2209880"/>
            <a:ext cx="3533432" cy="464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A219CD-1D75-A245-83DC-60474A88EFAB}"/>
              </a:ext>
            </a:extLst>
          </p:cNvPr>
          <p:cNvSpPr txBox="1"/>
          <p:nvPr/>
        </p:nvSpPr>
        <p:spPr>
          <a:xfrm>
            <a:off x="550398" y="1434724"/>
            <a:ext cx="8342141" cy="292387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1. What is a “state”? The world is noisy and high-dimensional. How does RL work for complex problems?</a:t>
            </a:r>
          </a:p>
          <a:p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2. RL performs poorly where rewards are sparse. To remedy this, we can use temporal abstraction (coming later)</a:t>
            </a:r>
          </a:p>
          <a:p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3. Some functions just clearly require model-based methods.  We can simulate counterfactuals, plan towards imagined goals, and reason using inductive logic. RL can’t explain this!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24E53C-1D7B-314D-AB4E-B8D036A600C3}"/>
              </a:ext>
            </a:extLst>
          </p:cNvPr>
          <p:cNvSpPr/>
          <p:nvPr/>
        </p:nvSpPr>
        <p:spPr>
          <a:xfrm>
            <a:off x="550398" y="4533940"/>
            <a:ext cx="804320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To explain these phenomena, we need model-based approaches. But in the next lecture, we will first consider a more fundamental question…how do we learn about “states” in the first place?  </a:t>
            </a:r>
          </a:p>
        </p:txBody>
      </p:sp>
    </p:spTree>
    <p:extLst>
      <p:ext uri="{BB962C8B-B14F-4D97-AF65-F5344CB8AC3E}">
        <p14:creationId xmlns:p14="http://schemas.microsoft.com/office/powerpoint/2010/main" val="2982222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Basal ganglia and </a:t>
            </a:r>
            <a:r>
              <a:rPr lang="en-GB" sz="3600" dirty="0" err="1">
                <a:latin typeface="Calibri" charset="0"/>
              </a:rPr>
              <a:t>dACC</a:t>
            </a:r>
            <a:endParaRPr lang="en-GB" sz="3600" dirty="0">
              <a:latin typeface="Calibri" charset="0"/>
            </a:endParaRPr>
          </a:p>
        </p:txBody>
      </p:sp>
      <p:sp>
        <p:nvSpPr>
          <p:cNvPr id="8" name="AutoShape 4" descr="Image result for medial and lateral views of brain unlabelled">
            <a:extLst>
              <a:ext uri="{FF2B5EF4-FFF2-40B4-BE49-F238E27FC236}">
                <a16:creationId xmlns:a16="http://schemas.microsoft.com/office/drawing/2014/main" id="{B96EFD0C-59C7-A34D-9411-A3A27741AF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5325" y="2209880"/>
            <a:ext cx="3533432" cy="464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A219CD-1D75-A245-83DC-60474A88EFAB}"/>
              </a:ext>
            </a:extLst>
          </p:cNvPr>
          <p:cNvSpPr txBox="1"/>
          <p:nvPr/>
        </p:nvSpPr>
        <p:spPr>
          <a:xfrm>
            <a:off x="4365687" y="1614104"/>
            <a:ext cx="4657170" cy="353943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the striatum and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dACC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form a circuit for learning the value of actions</a:t>
            </a:r>
          </a:p>
          <a:p>
            <a:br>
              <a:rPr lang="en-US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dACC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is the major efferent target of the striatum, and is phylogenetically more ancient than overlying 6-layer cortex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A25CC8-3422-0B4D-8A4E-A059751F75C7}"/>
              </a:ext>
            </a:extLst>
          </p:cNvPr>
          <p:cNvGrpSpPr/>
          <p:nvPr/>
        </p:nvGrpSpPr>
        <p:grpSpPr>
          <a:xfrm>
            <a:off x="361444" y="1803480"/>
            <a:ext cx="3633781" cy="3810000"/>
            <a:chOff x="361444" y="1803480"/>
            <a:chExt cx="3793207" cy="3810000"/>
          </a:xfrm>
        </p:grpSpPr>
        <p:pic>
          <p:nvPicPr>
            <p:cNvPr id="1030" name="Picture 6" descr="Related image">
              <a:extLst>
                <a:ext uri="{FF2B5EF4-FFF2-40B4-BE49-F238E27FC236}">
                  <a16:creationId xmlns:a16="http://schemas.microsoft.com/office/drawing/2014/main" id="{55894D0F-A289-CE44-8F72-D915B307C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44" y="1803480"/>
              <a:ext cx="37338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5CDB6F-0671-504C-9FCE-5C0C2ECA02AF}"/>
                </a:ext>
              </a:extLst>
            </p:cNvPr>
            <p:cNvSpPr/>
            <p:nvPr/>
          </p:nvSpPr>
          <p:spPr>
            <a:xfrm>
              <a:off x="926758" y="2372497"/>
              <a:ext cx="1729946" cy="889687"/>
            </a:xfrm>
            <a:custGeom>
              <a:avLst/>
              <a:gdLst>
                <a:gd name="connsiteX0" fmla="*/ 61784 w 1729946"/>
                <a:gd name="connsiteY0" fmla="*/ 889687 h 889687"/>
                <a:gd name="connsiteX1" fmla="*/ 0 w 1729946"/>
                <a:gd name="connsiteY1" fmla="*/ 729049 h 889687"/>
                <a:gd name="connsiteX2" fmla="*/ 49427 w 1729946"/>
                <a:gd name="connsiteY2" fmla="*/ 605481 h 889687"/>
                <a:gd name="connsiteX3" fmla="*/ 86497 w 1729946"/>
                <a:gd name="connsiteY3" fmla="*/ 469557 h 889687"/>
                <a:gd name="connsiteX4" fmla="*/ 197708 w 1729946"/>
                <a:gd name="connsiteY4" fmla="*/ 358346 h 889687"/>
                <a:gd name="connsiteX5" fmla="*/ 271848 w 1729946"/>
                <a:gd name="connsiteY5" fmla="*/ 271849 h 889687"/>
                <a:gd name="connsiteX6" fmla="*/ 420129 w 1729946"/>
                <a:gd name="connsiteY6" fmla="*/ 148281 h 889687"/>
                <a:gd name="connsiteX7" fmla="*/ 543697 w 1729946"/>
                <a:gd name="connsiteY7" fmla="*/ 111211 h 889687"/>
                <a:gd name="connsiteX8" fmla="*/ 803189 w 1729946"/>
                <a:gd name="connsiteY8" fmla="*/ 61784 h 889687"/>
                <a:gd name="connsiteX9" fmla="*/ 976184 w 1729946"/>
                <a:gd name="connsiteY9" fmla="*/ 0 h 889687"/>
                <a:gd name="connsiteX10" fmla="*/ 1149178 w 1729946"/>
                <a:gd name="connsiteY10" fmla="*/ 37071 h 889687"/>
                <a:gd name="connsiteX11" fmla="*/ 1359243 w 1729946"/>
                <a:gd name="connsiteY11" fmla="*/ 37071 h 889687"/>
                <a:gd name="connsiteX12" fmla="*/ 1544594 w 1729946"/>
                <a:gd name="connsiteY12" fmla="*/ 111211 h 889687"/>
                <a:gd name="connsiteX13" fmla="*/ 1655805 w 1729946"/>
                <a:gd name="connsiteY13" fmla="*/ 185352 h 889687"/>
                <a:gd name="connsiteX14" fmla="*/ 1729946 w 1729946"/>
                <a:gd name="connsiteY14" fmla="*/ 234779 h 889687"/>
                <a:gd name="connsiteX15" fmla="*/ 1705232 w 1729946"/>
                <a:gd name="connsiteY15" fmla="*/ 395417 h 889687"/>
                <a:gd name="connsiteX16" fmla="*/ 1618735 w 1729946"/>
                <a:gd name="connsiteY16" fmla="*/ 481914 h 889687"/>
                <a:gd name="connsiteX17" fmla="*/ 1458097 w 1729946"/>
                <a:gd name="connsiteY17" fmla="*/ 420130 h 889687"/>
                <a:gd name="connsiteX18" fmla="*/ 1322173 w 1729946"/>
                <a:gd name="connsiteY18" fmla="*/ 395417 h 889687"/>
                <a:gd name="connsiteX19" fmla="*/ 1161535 w 1729946"/>
                <a:gd name="connsiteY19" fmla="*/ 345989 h 889687"/>
                <a:gd name="connsiteX20" fmla="*/ 976184 w 1729946"/>
                <a:gd name="connsiteY20" fmla="*/ 321276 h 889687"/>
                <a:gd name="connsiteX21" fmla="*/ 827902 w 1729946"/>
                <a:gd name="connsiteY21" fmla="*/ 321276 h 889687"/>
                <a:gd name="connsiteX22" fmla="*/ 679621 w 1729946"/>
                <a:gd name="connsiteY22" fmla="*/ 383060 h 889687"/>
                <a:gd name="connsiteX23" fmla="*/ 543697 w 1729946"/>
                <a:gd name="connsiteY23" fmla="*/ 469557 h 889687"/>
                <a:gd name="connsiteX24" fmla="*/ 395416 w 1729946"/>
                <a:gd name="connsiteY24" fmla="*/ 568411 h 889687"/>
                <a:gd name="connsiteX25" fmla="*/ 321275 w 1729946"/>
                <a:gd name="connsiteY25" fmla="*/ 667265 h 889687"/>
                <a:gd name="connsiteX26" fmla="*/ 321275 w 1729946"/>
                <a:gd name="connsiteY26" fmla="*/ 667265 h 889687"/>
                <a:gd name="connsiteX27" fmla="*/ 308919 w 1729946"/>
                <a:gd name="connsiteY27" fmla="*/ 827903 h 889687"/>
                <a:gd name="connsiteX28" fmla="*/ 234778 w 1729946"/>
                <a:gd name="connsiteY28" fmla="*/ 889687 h 889687"/>
                <a:gd name="connsiteX29" fmla="*/ 234778 w 1729946"/>
                <a:gd name="connsiteY29" fmla="*/ 889687 h 889687"/>
                <a:gd name="connsiteX30" fmla="*/ 61784 w 1729946"/>
                <a:gd name="connsiteY30" fmla="*/ 889687 h 88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29946" h="889687">
                  <a:moveTo>
                    <a:pt x="61784" y="889687"/>
                  </a:moveTo>
                  <a:lnTo>
                    <a:pt x="0" y="729049"/>
                  </a:lnTo>
                  <a:lnTo>
                    <a:pt x="49427" y="605481"/>
                  </a:lnTo>
                  <a:lnTo>
                    <a:pt x="86497" y="469557"/>
                  </a:lnTo>
                  <a:lnTo>
                    <a:pt x="197708" y="358346"/>
                  </a:lnTo>
                  <a:lnTo>
                    <a:pt x="271848" y="271849"/>
                  </a:lnTo>
                  <a:lnTo>
                    <a:pt x="420129" y="148281"/>
                  </a:lnTo>
                  <a:lnTo>
                    <a:pt x="543697" y="111211"/>
                  </a:lnTo>
                  <a:lnTo>
                    <a:pt x="803189" y="61784"/>
                  </a:lnTo>
                  <a:lnTo>
                    <a:pt x="976184" y="0"/>
                  </a:lnTo>
                  <a:lnTo>
                    <a:pt x="1149178" y="37071"/>
                  </a:lnTo>
                  <a:lnTo>
                    <a:pt x="1359243" y="37071"/>
                  </a:lnTo>
                  <a:lnTo>
                    <a:pt x="1544594" y="111211"/>
                  </a:lnTo>
                  <a:lnTo>
                    <a:pt x="1655805" y="185352"/>
                  </a:lnTo>
                  <a:lnTo>
                    <a:pt x="1729946" y="234779"/>
                  </a:lnTo>
                  <a:lnTo>
                    <a:pt x="1705232" y="395417"/>
                  </a:lnTo>
                  <a:lnTo>
                    <a:pt x="1618735" y="481914"/>
                  </a:lnTo>
                  <a:lnTo>
                    <a:pt x="1458097" y="420130"/>
                  </a:lnTo>
                  <a:lnTo>
                    <a:pt x="1322173" y="395417"/>
                  </a:lnTo>
                  <a:lnTo>
                    <a:pt x="1161535" y="345989"/>
                  </a:lnTo>
                  <a:lnTo>
                    <a:pt x="976184" y="321276"/>
                  </a:lnTo>
                  <a:lnTo>
                    <a:pt x="827902" y="321276"/>
                  </a:lnTo>
                  <a:lnTo>
                    <a:pt x="679621" y="383060"/>
                  </a:lnTo>
                  <a:lnTo>
                    <a:pt x="543697" y="469557"/>
                  </a:lnTo>
                  <a:lnTo>
                    <a:pt x="395416" y="568411"/>
                  </a:lnTo>
                  <a:lnTo>
                    <a:pt x="321275" y="667265"/>
                  </a:lnTo>
                  <a:lnTo>
                    <a:pt x="321275" y="667265"/>
                  </a:lnTo>
                  <a:lnTo>
                    <a:pt x="308919" y="827903"/>
                  </a:lnTo>
                  <a:lnTo>
                    <a:pt x="234778" y="889687"/>
                  </a:lnTo>
                  <a:lnTo>
                    <a:pt x="234778" y="889687"/>
                  </a:lnTo>
                  <a:lnTo>
                    <a:pt x="61784" y="889687"/>
                  </a:lnTo>
                  <a:close/>
                </a:path>
              </a:pathLst>
            </a:custGeom>
            <a:noFill/>
            <a:ln w="635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BEF621-A6EA-C642-A101-A0C12CFF38BF}"/>
                </a:ext>
              </a:extLst>
            </p:cNvPr>
            <p:cNvSpPr txBox="1"/>
            <p:nvPr/>
          </p:nvSpPr>
          <p:spPr>
            <a:xfrm>
              <a:off x="593935" y="3383819"/>
              <a:ext cx="1511327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striatum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3A2261-5BD5-D743-9B1A-FE7E2D0F5F59}"/>
                </a:ext>
              </a:extLst>
            </p:cNvPr>
            <p:cNvSpPr txBox="1"/>
            <p:nvPr/>
          </p:nvSpPr>
          <p:spPr>
            <a:xfrm>
              <a:off x="2261286" y="1849062"/>
              <a:ext cx="1893365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dorsal ACC 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2537243-CE92-2048-82CB-5DB038BA8B30}"/>
                </a:ext>
              </a:extLst>
            </p:cNvPr>
            <p:cNvSpPr/>
            <p:nvPr/>
          </p:nvSpPr>
          <p:spPr>
            <a:xfrm>
              <a:off x="1841157" y="3027405"/>
              <a:ext cx="840259" cy="518984"/>
            </a:xfrm>
            <a:custGeom>
              <a:avLst/>
              <a:gdLst>
                <a:gd name="connsiteX0" fmla="*/ 0 w 840259"/>
                <a:gd name="connsiteY0" fmla="*/ 259492 h 518984"/>
                <a:gd name="connsiteX1" fmla="*/ 86497 w 840259"/>
                <a:gd name="connsiteY1" fmla="*/ 148281 h 518984"/>
                <a:gd name="connsiteX2" fmla="*/ 259492 w 840259"/>
                <a:gd name="connsiteY2" fmla="*/ 37071 h 518984"/>
                <a:gd name="connsiteX3" fmla="*/ 457200 w 840259"/>
                <a:gd name="connsiteY3" fmla="*/ 0 h 518984"/>
                <a:gd name="connsiteX4" fmla="*/ 457200 w 840259"/>
                <a:gd name="connsiteY4" fmla="*/ 0 h 518984"/>
                <a:gd name="connsiteX5" fmla="*/ 605481 w 840259"/>
                <a:gd name="connsiteY5" fmla="*/ 37071 h 518984"/>
                <a:gd name="connsiteX6" fmla="*/ 704335 w 840259"/>
                <a:gd name="connsiteY6" fmla="*/ 111211 h 518984"/>
                <a:gd name="connsiteX7" fmla="*/ 778476 w 840259"/>
                <a:gd name="connsiteY7" fmla="*/ 160638 h 518984"/>
                <a:gd name="connsiteX8" fmla="*/ 815546 w 840259"/>
                <a:gd name="connsiteY8" fmla="*/ 259492 h 518984"/>
                <a:gd name="connsiteX9" fmla="*/ 840259 w 840259"/>
                <a:gd name="connsiteY9" fmla="*/ 308919 h 518984"/>
                <a:gd name="connsiteX10" fmla="*/ 716692 w 840259"/>
                <a:gd name="connsiteY10" fmla="*/ 383060 h 518984"/>
                <a:gd name="connsiteX11" fmla="*/ 630195 w 840259"/>
                <a:gd name="connsiteY11" fmla="*/ 457200 h 518984"/>
                <a:gd name="connsiteX12" fmla="*/ 494270 w 840259"/>
                <a:gd name="connsiteY12" fmla="*/ 518984 h 518984"/>
                <a:gd name="connsiteX13" fmla="*/ 383059 w 840259"/>
                <a:gd name="connsiteY13" fmla="*/ 494271 h 518984"/>
                <a:gd name="connsiteX14" fmla="*/ 185351 w 840259"/>
                <a:gd name="connsiteY14" fmla="*/ 420130 h 518984"/>
                <a:gd name="connsiteX15" fmla="*/ 185351 w 840259"/>
                <a:gd name="connsiteY15" fmla="*/ 420130 h 518984"/>
                <a:gd name="connsiteX16" fmla="*/ 61784 w 840259"/>
                <a:gd name="connsiteY16" fmla="*/ 333633 h 518984"/>
                <a:gd name="connsiteX17" fmla="*/ 0 w 840259"/>
                <a:gd name="connsiteY17" fmla="*/ 259492 h 51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0259" h="518984">
                  <a:moveTo>
                    <a:pt x="0" y="259492"/>
                  </a:moveTo>
                  <a:lnTo>
                    <a:pt x="86497" y="148281"/>
                  </a:lnTo>
                  <a:lnTo>
                    <a:pt x="259492" y="37071"/>
                  </a:lnTo>
                  <a:lnTo>
                    <a:pt x="457200" y="0"/>
                  </a:lnTo>
                  <a:lnTo>
                    <a:pt x="457200" y="0"/>
                  </a:lnTo>
                  <a:lnTo>
                    <a:pt x="605481" y="37071"/>
                  </a:lnTo>
                  <a:lnTo>
                    <a:pt x="704335" y="111211"/>
                  </a:lnTo>
                  <a:lnTo>
                    <a:pt x="778476" y="160638"/>
                  </a:lnTo>
                  <a:lnTo>
                    <a:pt x="815546" y="259492"/>
                  </a:lnTo>
                  <a:lnTo>
                    <a:pt x="840259" y="308919"/>
                  </a:lnTo>
                  <a:lnTo>
                    <a:pt x="716692" y="383060"/>
                  </a:lnTo>
                  <a:lnTo>
                    <a:pt x="630195" y="457200"/>
                  </a:lnTo>
                  <a:lnTo>
                    <a:pt x="494270" y="518984"/>
                  </a:lnTo>
                  <a:lnTo>
                    <a:pt x="383059" y="494271"/>
                  </a:lnTo>
                  <a:lnTo>
                    <a:pt x="185351" y="420130"/>
                  </a:lnTo>
                  <a:lnTo>
                    <a:pt x="185351" y="420130"/>
                  </a:lnTo>
                  <a:lnTo>
                    <a:pt x="61784" y="333633"/>
                  </a:lnTo>
                  <a:lnTo>
                    <a:pt x="0" y="259492"/>
                  </a:lnTo>
                  <a:close/>
                </a:path>
              </a:pathLst>
            </a:custGeom>
            <a:noFill/>
            <a:ln w="635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A56BB-B1EA-2042-B256-D1B7CB2E399A}"/>
                </a:ext>
              </a:extLst>
            </p:cNvPr>
            <p:cNvSpPr txBox="1"/>
            <p:nvPr/>
          </p:nvSpPr>
          <p:spPr>
            <a:xfrm>
              <a:off x="926759" y="4157941"/>
              <a:ext cx="1794230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midbrain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0FD9404-70BD-3A43-B4EF-E4BFB31109DF}"/>
                </a:ext>
              </a:extLst>
            </p:cNvPr>
            <p:cNvSpPr/>
            <p:nvPr/>
          </p:nvSpPr>
          <p:spPr>
            <a:xfrm>
              <a:off x="2323205" y="3838229"/>
              <a:ext cx="279707" cy="349844"/>
            </a:xfrm>
            <a:custGeom>
              <a:avLst/>
              <a:gdLst>
                <a:gd name="connsiteX0" fmla="*/ 0 w 840259"/>
                <a:gd name="connsiteY0" fmla="*/ 259492 h 518984"/>
                <a:gd name="connsiteX1" fmla="*/ 86497 w 840259"/>
                <a:gd name="connsiteY1" fmla="*/ 148281 h 518984"/>
                <a:gd name="connsiteX2" fmla="*/ 259492 w 840259"/>
                <a:gd name="connsiteY2" fmla="*/ 37071 h 518984"/>
                <a:gd name="connsiteX3" fmla="*/ 457200 w 840259"/>
                <a:gd name="connsiteY3" fmla="*/ 0 h 518984"/>
                <a:gd name="connsiteX4" fmla="*/ 457200 w 840259"/>
                <a:gd name="connsiteY4" fmla="*/ 0 h 518984"/>
                <a:gd name="connsiteX5" fmla="*/ 605481 w 840259"/>
                <a:gd name="connsiteY5" fmla="*/ 37071 h 518984"/>
                <a:gd name="connsiteX6" fmla="*/ 704335 w 840259"/>
                <a:gd name="connsiteY6" fmla="*/ 111211 h 518984"/>
                <a:gd name="connsiteX7" fmla="*/ 778476 w 840259"/>
                <a:gd name="connsiteY7" fmla="*/ 160638 h 518984"/>
                <a:gd name="connsiteX8" fmla="*/ 815546 w 840259"/>
                <a:gd name="connsiteY8" fmla="*/ 259492 h 518984"/>
                <a:gd name="connsiteX9" fmla="*/ 840259 w 840259"/>
                <a:gd name="connsiteY9" fmla="*/ 308919 h 518984"/>
                <a:gd name="connsiteX10" fmla="*/ 716692 w 840259"/>
                <a:gd name="connsiteY10" fmla="*/ 383060 h 518984"/>
                <a:gd name="connsiteX11" fmla="*/ 630195 w 840259"/>
                <a:gd name="connsiteY11" fmla="*/ 457200 h 518984"/>
                <a:gd name="connsiteX12" fmla="*/ 494270 w 840259"/>
                <a:gd name="connsiteY12" fmla="*/ 518984 h 518984"/>
                <a:gd name="connsiteX13" fmla="*/ 383059 w 840259"/>
                <a:gd name="connsiteY13" fmla="*/ 494271 h 518984"/>
                <a:gd name="connsiteX14" fmla="*/ 185351 w 840259"/>
                <a:gd name="connsiteY14" fmla="*/ 420130 h 518984"/>
                <a:gd name="connsiteX15" fmla="*/ 185351 w 840259"/>
                <a:gd name="connsiteY15" fmla="*/ 420130 h 518984"/>
                <a:gd name="connsiteX16" fmla="*/ 61784 w 840259"/>
                <a:gd name="connsiteY16" fmla="*/ 333633 h 518984"/>
                <a:gd name="connsiteX17" fmla="*/ 0 w 840259"/>
                <a:gd name="connsiteY17" fmla="*/ 259492 h 51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0259" h="518984">
                  <a:moveTo>
                    <a:pt x="0" y="259492"/>
                  </a:moveTo>
                  <a:lnTo>
                    <a:pt x="86497" y="148281"/>
                  </a:lnTo>
                  <a:lnTo>
                    <a:pt x="259492" y="37071"/>
                  </a:lnTo>
                  <a:lnTo>
                    <a:pt x="457200" y="0"/>
                  </a:lnTo>
                  <a:lnTo>
                    <a:pt x="457200" y="0"/>
                  </a:lnTo>
                  <a:lnTo>
                    <a:pt x="605481" y="37071"/>
                  </a:lnTo>
                  <a:lnTo>
                    <a:pt x="704335" y="111211"/>
                  </a:lnTo>
                  <a:lnTo>
                    <a:pt x="778476" y="160638"/>
                  </a:lnTo>
                  <a:lnTo>
                    <a:pt x="815546" y="259492"/>
                  </a:lnTo>
                  <a:lnTo>
                    <a:pt x="840259" y="308919"/>
                  </a:lnTo>
                  <a:lnTo>
                    <a:pt x="716692" y="383060"/>
                  </a:lnTo>
                  <a:lnTo>
                    <a:pt x="630195" y="457200"/>
                  </a:lnTo>
                  <a:lnTo>
                    <a:pt x="494270" y="518984"/>
                  </a:lnTo>
                  <a:lnTo>
                    <a:pt x="383059" y="494271"/>
                  </a:lnTo>
                  <a:lnTo>
                    <a:pt x="185351" y="420130"/>
                  </a:lnTo>
                  <a:lnTo>
                    <a:pt x="185351" y="420130"/>
                  </a:lnTo>
                  <a:lnTo>
                    <a:pt x="61784" y="333633"/>
                  </a:lnTo>
                  <a:lnTo>
                    <a:pt x="0" y="259492"/>
                  </a:lnTo>
                  <a:close/>
                </a:path>
              </a:pathLst>
            </a:custGeom>
            <a:noFill/>
            <a:ln w="635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1658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4D2DAC-9C33-0A42-A031-1D8C1B63A4EF}"/>
              </a:ext>
            </a:extLst>
          </p:cNvPr>
          <p:cNvGrpSpPr/>
          <p:nvPr/>
        </p:nvGrpSpPr>
        <p:grpSpPr>
          <a:xfrm>
            <a:off x="575186" y="1380176"/>
            <a:ext cx="7949382" cy="4976379"/>
            <a:chOff x="1593556" y="1462656"/>
            <a:chExt cx="6104238" cy="38557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BE9713B-DA3A-1C40-A0EA-67837CBD1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3556" y="1462656"/>
              <a:ext cx="6104238" cy="385574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2D5903-D6EB-8B4B-8F28-8020463393CB}"/>
                </a:ext>
              </a:extLst>
            </p:cNvPr>
            <p:cNvSpPr txBox="1"/>
            <p:nvPr/>
          </p:nvSpPr>
          <p:spPr>
            <a:xfrm>
              <a:off x="2628646" y="2374890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E87336-390E-BF4D-9840-FF1FBE5871FA}"/>
                </a:ext>
              </a:extLst>
            </p:cNvPr>
            <p:cNvSpPr txBox="1"/>
            <p:nvPr/>
          </p:nvSpPr>
          <p:spPr>
            <a:xfrm>
              <a:off x="3687695" y="2238966"/>
              <a:ext cx="5229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86FA13-E9C3-904F-AA67-C05F5DEEB34C}"/>
                </a:ext>
              </a:extLst>
            </p:cNvPr>
            <p:cNvSpPr txBox="1"/>
            <p:nvPr/>
          </p:nvSpPr>
          <p:spPr>
            <a:xfrm>
              <a:off x="6684764" y="3375781"/>
              <a:ext cx="5148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CR</a:t>
              </a:r>
            </a:p>
          </p:txBody>
        </p:sp>
      </p:grp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Classical and operant conditioning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370F1-43A0-5E4A-91C0-E0B20CC97EFE}"/>
              </a:ext>
            </a:extLst>
          </p:cNvPr>
          <p:cNvSpPr txBox="1"/>
          <p:nvPr/>
        </p:nvSpPr>
        <p:spPr>
          <a:xfrm>
            <a:off x="575186" y="5525558"/>
            <a:ext cx="3952569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Developing associations between events (Pavlov)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23F51-6C7C-FB4B-A12D-A18E01DFA631}"/>
              </a:ext>
            </a:extLst>
          </p:cNvPr>
          <p:cNvSpPr txBox="1"/>
          <p:nvPr/>
        </p:nvSpPr>
        <p:spPr>
          <a:xfrm>
            <a:off x="4535129" y="5525557"/>
            <a:ext cx="3974691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Learning the consequences of actions (Thorndike, Skinner)</a:t>
            </a:r>
          </a:p>
        </p:txBody>
      </p:sp>
    </p:spTree>
    <p:extLst>
      <p:ext uri="{BB962C8B-B14F-4D97-AF65-F5344CB8AC3E}">
        <p14:creationId xmlns:p14="http://schemas.microsoft.com/office/powerpoint/2010/main" val="396571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Thorndike, Skinner and the law of effect</a:t>
            </a:r>
          </a:p>
        </p:txBody>
      </p:sp>
      <p:pic>
        <p:nvPicPr>
          <p:cNvPr id="6146" name="Picture 2" descr="https://upload.wikimedia.org/wikipedia/commons/3/39/Puzzle_box.jpg">
            <a:extLst>
              <a:ext uri="{FF2B5EF4-FFF2-40B4-BE49-F238E27FC236}">
                <a16:creationId xmlns:a16="http://schemas.microsoft.com/office/drawing/2014/main" id="{9FBBF482-9BE0-D542-A663-EB48A62573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" t="6215" r="2716" b="3436"/>
          <a:stretch/>
        </p:blipFill>
        <p:spPr bwMode="auto">
          <a:xfrm>
            <a:off x="429764" y="1350165"/>
            <a:ext cx="4126737" cy="320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F_Skinner_Foundation_-_Pigeon_Turn.mp4">
            <a:hlinkClick r:id="" action="ppaction://media"/>
            <a:extLst>
              <a:ext uri="{FF2B5EF4-FFF2-40B4-BE49-F238E27FC236}">
                <a16:creationId xmlns:a16="http://schemas.microsoft.com/office/drawing/2014/main" id="{0A8FF529-AF97-8744-BA34-72A3012042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29939" y="1458770"/>
            <a:ext cx="3596365" cy="2697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E6849F-1205-6648-A69E-F26F9D25A437}"/>
              </a:ext>
            </a:extLst>
          </p:cNvPr>
          <p:cNvSpPr txBox="1"/>
          <p:nvPr/>
        </p:nvSpPr>
        <p:spPr>
          <a:xfrm>
            <a:off x="592088" y="4965153"/>
            <a:ext cx="80257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Actions that are rewarded will be repeated more often</a:t>
            </a:r>
          </a:p>
        </p:txBody>
      </p:sp>
    </p:spTree>
    <p:extLst>
      <p:ext uri="{BB962C8B-B14F-4D97-AF65-F5344CB8AC3E}">
        <p14:creationId xmlns:p14="http://schemas.microsoft.com/office/powerpoint/2010/main" val="210340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Delta rule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E88A6D-972B-8D4E-A5DB-F156D1F79963}"/>
                  </a:ext>
                </a:extLst>
              </p:cNvPr>
              <p:cNvSpPr txBox="1"/>
              <p:nvPr/>
            </p:nvSpPr>
            <p:spPr>
              <a:xfrm>
                <a:off x="729618" y="2919377"/>
                <a:ext cx="8025728" cy="595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GB" sz="32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E88A6D-972B-8D4E-A5DB-F156D1F79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18" y="2919377"/>
                <a:ext cx="8025728" cy="595869"/>
              </a:xfrm>
              <a:prstGeom prst="rect">
                <a:avLst/>
              </a:prstGeom>
              <a:blipFill>
                <a:blip r:embed="rId4"/>
                <a:stretch>
                  <a:fillRect l="-474"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2112EB-CFDC-3E46-8667-24EFDB82F3E3}"/>
              </a:ext>
            </a:extLst>
          </p:cNvPr>
          <p:cNvSpPr txBox="1"/>
          <p:nvPr/>
        </p:nvSpPr>
        <p:spPr>
          <a:xfrm>
            <a:off x="559137" y="1580827"/>
            <a:ext cx="8025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Without further elaboration, the Rescorla-Wagner rule can account for operant learning: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E9E37DB-F356-8F4E-8F3B-393417CA4365}"/>
                  </a:ext>
                </a:extLst>
              </p:cNvPr>
              <p:cNvSpPr/>
              <p:nvPr/>
            </p:nvSpPr>
            <p:spPr>
              <a:xfrm>
                <a:off x="729618" y="3831602"/>
                <a:ext cx="8025728" cy="12057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Translation: “The value of action A at time t,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is updated according </a:t>
                </a:r>
                <a:r>
                  <a:rPr lang="en-GB" sz="2400" dirty="0">
                    <a:solidFill>
                      <a:schemeClr val="bg1">
                        <a:lumMod val="50000"/>
                      </a:schemeClr>
                    </a:solidFill>
                  </a:rPr>
                  <a:t>its difference with the outcome R of action A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, multiplied by some </a:t>
                </a:r>
                <a:r>
                  <a:rPr lang="en-GB" sz="2400" dirty="0">
                    <a:solidFill>
                      <a:schemeClr val="bg1">
                        <a:lumMod val="50000"/>
                      </a:schemeClr>
                    </a:solidFill>
                  </a:rPr>
                  <a:t>learning rate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”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E9E37DB-F356-8F4E-8F3B-393417CA43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18" y="3831602"/>
                <a:ext cx="8025728" cy="1205779"/>
              </a:xfrm>
              <a:prstGeom prst="rect">
                <a:avLst/>
              </a:prstGeom>
              <a:blipFill>
                <a:blip r:embed="rId5"/>
                <a:stretch>
                  <a:fillRect l="-1106" t="-208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0C05BB4-C5A7-EA47-B95F-F094642988C5}"/>
              </a:ext>
            </a:extLst>
          </p:cNvPr>
          <p:cNvSpPr txBox="1"/>
          <p:nvPr/>
        </p:nvSpPr>
        <p:spPr>
          <a:xfrm>
            <a:off x="729618" y="5353737"/>
            <a:ext cx="802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sometimes also called a “delta rule model”</a:t>
            </a:r>
          </a:p>
        </p:txBody>
      </p:sp>
    </p:spTree>
    <p:extLst>
      <p:ext uri="{BB962C8B-B14F-4D97-AF65-F5344CB8AC3E}">
        <p14:creationId xmlns:p14="http://schemas.microsoft.com/office/powerpoint/2010/main" val="302401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8530869-C324-4E44-9D92-36EAF7D44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93" y="1339098"/>
            <a:ext cx="7480820" cy="3036184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Example delta-rule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E88A6D-972B-8D4E-A5DB-F156D1F79963}"/>
                  </a:ext>
                </a:extLst>
              </p:cNvPr>
              <p:cNvSpPr txBox="1"/>
              <p:nvPr/>
            </p:nvSpPr>
            <p:spPr>
              <a:xfrm>
                <a:off x="663307" y="5791466"/>
                <a:ext cx="6307287" cy="469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r>
                      <a:rPr lang="en-GB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GB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E88A6D-972B-8D4E-A5DB-F156D1F79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7" y="5791466"/>
                <a:ext cx="6307287" cy="469872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D4B2F62-7582-684B-BCB0-27A72D79BDB0}"/>
              </a:ext>
            </a:extLst>
          </p:cNvPr>
          <p:cNvGrpSpPr/>
          <p:nvPr/>
        </p:nvGrpSpPr>
        <p:grpSpPr>
          <a:xfrm>
            <a:off x="1792971" y="2541457"/>
            <a:ext cx="5687849" cy="756344"/>
            <a:chOff x="2013275" y="3216150"/>
            <a:chExt cx="5687849" cy="7563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76B4D7D-C4F0-E04C-972D-410C5650367C}"/>
                    </a:ext>
                  </a:extLst>
                </p:cNvPr>
                <p:cNvSpPr/>
                <p:nvPr/>
              </p:nvSpPr>
              <p:spPr>
                <a:xfrm>
                  <a:off x="2013275" y="3216150"/>
                  <a:ext cx="635751" cy="4661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76B4D7D-C4F0-E04C-972D-410C565036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275" y="3216150"/>
                  <a:ext cx="635751" cy="4661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DF4F903-A6C2-F14D-9600-C4027F5CDA19}"/>
                    </a:ext>
                  </a:extLst>
                </p:cNvPr>
                <p:cNvSpPr/>
                <p:nvPr/>
              </p:nvSpPr>
              <p:spPr>
                <a:xfrm>
                  <a:off x="6238223" y="3506341"/>
                  <a:ext cx="1462901" cy="4661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  <m:r>
                          <a:rPr lang="en-GB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DF4F903-A6C2-F14D-9600-C4027F5CDA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8223" y="3506341"/>
                  <a:ext cx="1462901" cy="466153"/>
                </a:xfrm>
                <a:prstGeom prst="rect">
                  <a:avLst/>
                </a:prstGeom>
                <a:blipFill>
                  <a:blip r:embed="rId7"/>
                  <a:stretch>
                    <a:fillRect l="-862" b="-1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71CE35A-6A04-A342-A80F-704177078202}"/>
              </a:ext>
            </a:extLst>
          </p:cNvPr>
          <p:cNvSpPr txBox="1"/>
          <p:nvPr/>
        </p:nvSpPr>
        <p:spPr>
          <a:xfrm>
            <a:off x="640641" y="4790351"/>
            <a:ext cx="8025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this simulation, the model is applied to track a quantity that changes value after 100 cycles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287FE4-4BE0-064E-977C-4DCC89BD23FA}"/>
              </a:ext>
            </a:extLst>
          </p:cNvPr>
          <p:cNvSpPr txBox="1"/>
          <p:nvPr/>
        </p:nvSpPr>
        <p:spPr>
          <a:xfrm>
            <a:off x="5767691" y="6426322"/>
            <a:ext cx="337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 #1: delta rule model</a:t>
            </a:r>
          </a:p>
        </p:txBody>
      </p:sp>
    </p:spTree>
    <p:extLst>
      <p:ext uri="{BB962C8B-B14F-4D97-AF65-F5344CB8AC3E}">
        <p14:creationId xmlns:p14="http://schemas.microsoft.com/office/powerpoint/2010/main" val="1898785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Example delta-rule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CE35A-6A04-A342-A80F-704177078202}"/>
              </a:ext>
            </a:extLst>
          </p:cNvPr>
          <p:cNvSpPr txBox="1"/>
          <p:nvPr/>
        </p:nvSpPr>
        <p:spPr>
          <a:xfrm>
            <a:off x="640641" y="4790351"/>
            <a:ext cx="80257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an operant (visual discrimination) task, the responses of VTA dopamine cells to reward declined gradually during new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287FE4-4BE0-064E-977C-4DCC89BD23FA}"/>
              </a:ext>
            </a:extLst>
          </p:cNvPr>
          <p:cNvSpPr txBox="1"/>
          <p:nvPr/>
        </p:nvSpPr>
        <p:spPr>
          <a:xfrm>
            <a:off x="5632528" y="6407033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Hollerman</a:t>
            </a:r>
            <a:r>
              <a:rPr lang="en-US" sz="2400" dirty="0"/>
              <a:t> &amp; Schultz 1998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E21A78-5676-104E-9F17-1BBFD9DB79E2}"/>
              </a:ext>
            </a:extLst>
          </p:cNvPr>
          <p:cNvSpPr/>
          <p:nvPr/>
        </p:nvSpPr>
        <p:spPr>
          <a:xfrm>
            <a:off x="459149" y="1168272"/>
            <a:ext cx="293019" cy="4098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57A4B4-BE6C-5343-9B4C-B914AB13C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41" y="1318223"/>
            <a:ext cx="2311252" cy="31547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AE8C8F3-B274-8243-910E-5F4F1F404758}"/>
              </a:ext>
            </a:extLst>
          </p:cNvPr>
          <p:cNvSpPr/>
          <p:nvPr/>
        </p:nvSpPr>
        <p:spPr>
          <a:xfrm>
            <a:off x="459149" y="1284186"/>
            <a:ext cx="300948" cy="4308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62" name="Picture 2" descr="Figure 4">
            <a:extLst>
              <a:ext uri="{FF2B5EF4-FFF2-40B4-BE49-F238E27FC236}">
                <a16:creationId xmlns:a16="http://schemas.microsoft.com/office/drawing/2014/main" id="{28D09B8A-BA33-9948-A235-ABEB328BC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541" y="1369907"/>
            <a:ext cx="2248592" cy="321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FE3D47-7171-EA41-B19C-567D4DD04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7480" y="1734234"/>
            <a:ext cx="3236519" cy="190238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202D099-3EED-7C41-B257-D64906C16FBF}"/>
              </a:ext>
            </a:extLst>
          </p:cNvPr>
          <p:cNvCxnSpPr>
            <a:cxnSpLocks/>
          </p:cNvCxnSpPr>
          <p:nvPr/>
        </p:nvCxnSpPr>
        <p:spPr>
          <a:xfrm>
            <a:off x="5479133" y="2434863"/>
            <a:ext cx="1718080" cy="18330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8B6F9C-AB24-8145-AB99-E5F8F29A0287}"/>
              </a:ext>
            </a:extLst>
          </p:cNvPr>
          <p:cNvCxnSpPr>
            <a:cxnSpLocks/>
          </p:cNvCxnSpPr>
          <p:nvPr/>
        </p:nvCxnSpPr>
        <p:spPr>
          <a:xfrm flipV="1">
            <a:off x="5479133" y="2836253"/>
            <a:ext cx="1763782" cy="3119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B2F2F89-C342-2042-919C-3801A80D041E}"/>
              </a:ext>
            </a:extLst>
          </p:cNvPr>
          <p:cNvCxnSpPr>
            <a:cxnSpLocks/>
          </p:cNvCxnSpPr>
          <p:nvPr/>
        </p:nvCxnSpPr>
        <p:spPr>
          <a:xfrm flipV="1">
            <a:off x="5479133" y="3001036"/>
            <a:ext cx="1839681" cy="28056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30B3AA-17EF-BD41-A174-E24888CD4994}"/>
              </a:ext>
            </a:extLst>
          </p:cNvPr>
          <p:cNvCxnSpPr>
            <a:cxnSpLocks/>
          </p:cNvCxnSpPr>
          <p:nvPr/>
        </p:nvCxnSpPr>
        <p:spPr>
          <a:xfrm flipV="1">
            <a:off x="5479133" y="3145733"/>
            <a:ext cx="1937265" cy="52509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B800C4-285A-6F4B-8C8E-4A2457ECFE22}"/>
              </a:ext>
            </a:extLst>
          </p:cNvPr>
          <p:cNvCxnSpPr>
            <a:cxnSpLocks/>
          </p:cNvCxnSpPr>
          <p:nvPr/>
        </p:nvCxnSpPr>
        <p:spPr>
          <a:xfrm flipV="1">
            <a:off x="5479133" y="3254488"/>
            <a:ext cx="2114363" cy="81813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4C8446E-4157-0C44-8237-1362930420DA}"/>
              </a:ext>
            </a:extLst>
          </p:cNvPr>
          <p:cNvCxnSpPr>
            <a:cxnSpLocks/>
          </p:cNvCxnSpPr>
          <p:nvPr/>
        </p:nvCxnSpPr>
        <p:spPr>
          <a:xfrm>
            <a:off x="5444186" y="1798545"/>
            <a:ext cx="952980" cy="152231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984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35777</TotalTime>
  <Words>2855</Words>
  <Application>Microsoft Macintosh PowerPoint</Application>
  <PresentationFormat>On-screen Show (4:3)</PresentationFormat>
  <Paragraphs>322</Paragraphs>
  <Slides>34</Slides>
  <Notes>34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 Math</vt:lpstr>
      <vt:lpstr>Times</vt:lpstr>
      <vt:lpstr>Times New Roman</vt:lpstr>
      <vt:lpstr>Office Theme</vt:lpstr>
      <vt:lpstr>How to build a brain from scratch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build a brain from scratch </dc:title>
  <dc:creator>C Summerfield</dc:creator>
  <cp:lastModifiedBy>Christopher Summerfield</cp:lastModifiedBy>
  <cp:revision>521</cp:revision>
  <dcterms:created xsi:type="dcterms:W3CDTF">2017-10-29T09:01:12Z</dcterms:created>
  <dcterms:modified xsi:type="dcterms:W3CDTF">2026-01-11T13:21:24Z</dcterms:modified>
</cp:coreProperties>
</file>